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87" r:id="rId3"/>
    <p:sldId id="313" r:id="rId4"/>
    <p:sldId id="275" r:id="rId5"/>
    <p:sldId id="276" r:id="rId6"/>
    <p:sldId id="310" r:id="rId7"/>
    <p:sldId id="311" r:id="rId8"/>
    <p:sldId id="315" r:id="rId9"/>
    <p:sldId id="280" r:id="rId10"/>
    <p:sldId id="318" r:id="rId11"/>
    <p:sldId id="319" r:id="rId12"/>
    <p:sldId id="316" r:id="rId13"/>
    <p:sldId id="309" r:id="rId14"/>
    <p:sldId id="31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ihan.Tugcu" initials="P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9" autoAdjust="0"/>
    <p:restoredTop sz="94624" autoAdjust="0"/>
  </p:normalViewPr>
  <p:slideViewPr>
    <p:cSldViewPr>
      <p:cViewPr varScale="1">
        <p:scale>
          <a:sx n="78" d="100"/>
          <a:sy n="78" d="100"/>
        </p:scale>
        <p:origin x="94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17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2-28T13:19:51.489" idx="3">
    <p:pos x="4271" y="585"/>
    <p:text>KA131 ve KA171 bilmeyenler için biraz açıklama iyi olur hocam.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2-28T13:20:40.023" idx="4">
    <p:pos x="3119" y="363"/>
    <p:text>kaçıncı sınıfta gidebiliyoruz diye soruyorlar. hazırlıkta gidemiyorlar, 1. sınıfın sonu sanki. tüm opsiyonları söyleyebiliriz.</p:text>
    <p:extLst>
      <p:ext uri="{C676402C-5697-4E1C-873F-D02D1690AC5C}">
        <p15:threadingInfo xmlns:p15="http://schemas.microsoft.com/office/powerpoint/2012/main" timeZoneBias="-180"/>
      </p:ext>
    </p:extLst>
  </p:cm>
  <p:cm authorId="1" dt="2025-02-28T13:21:18.626" idx="5">
    <p:pos x="3119" y="499"/>
    <p:text>staja ne zaman gidebilirler ve ne kadar süreyle onu söyleyebiliriz.</p:text>
    <p:extLst>
      <p:ext uri="{C676402C-5697-4E1C-873F-D02D1690AC5C}">
        <p15:threadingInfo xmlns:p15="http://schemas.microsoft.com/office/powerpoint/2012/main" timeZoneBias="-180">
          <p15:parentCm authorId="1" idx="4"/>
        </p15:threadingInfo>
      </p:ext>
    </p:extLst>
  </p:cm>
  <p:cm authorId="1" dt="2025-02-28T13:21:52.257" idx="6">
    <p:pos x="3119" y="635"/>
    <p:text>seçim puanlaması denmiş ama her bölümün kendi kotası var mı? varsa bundan bahsedilebilir.</p:text>
    <p:extLst>
      <p:ext uri="{C676402C-5697-4E1C-873F-D02D1690AC5C}">
        <p15:threadingInfo xmlns:p15="http://schemas.microsoft.com/office/powerpoint/2012/main" timeZoneBias="-180">
          <p15:parentCm authorId="1" idx="4"/>
        </p15:threadingInfo>
      </p:ext>
    </p:extLst>
  </p:cm>
  <p:cm authorId="1" dt="2025-02-28T13:22:28.964" idx="7">
    <p:pos x="3119" y="771"/>
    <p:text>ayrıca bu slaytta değil de uygun bir yerde her öğrencinin kendi üniversitesinin ikili anlaşmalarını şimdiden incelemesi gerektiğine değinmeliyiz. ve hangi sayfadan inceleyebileceklerini göstermeliyiz bence. Şimdiden bakmaya başlarlar.</p:text>
    <p:extLst>
      <p:ext uri="{C676402C-5697-4E1C-873F-D02D1690AC5C}">
        <p15:threadingInfo xmlns:p15="http://schemas.microsoft.com/office/powerpoint/2012/main" timeZoneBias="-180">
          <p15:parentCm authorId="1" idx="4"/>
        </p15:threadingInfo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2-28T13:23:16.548" idx="9">
    <p:pos x="3943" y="1391"/>
    <p:text>bu ikili anlaşmalara nereden bakabilirler? bilgi vermekte fayda var.</p:text>
    <p:extLst>
      <p:ext uri="{C676402C-5697-4E1C-873F-D02D1690AC5C}">
        <p15:threadingInfo xmlns:p15="http://schemas.microsoft.com/office/powerpoint/2012/main" timeZoneBias="-180"/>
      </p:ext>
    </p:extLst>
  </p:cm>
  <p:cm authorId="1" dt="2025-02-28T13:24:20.772" idx="12">
    <p:pos x="2215" y="2242"/>
    <p:text>burada derslerin saydırılmasında bazen sorunlar yaşandığının ve dönem uzamasına neden olabileceğinin altı çizilmeli. bu slayta yazılmaz ama o 3 öğrenci bundan bahsederse iyi olur hocam.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2-28T13:25:20.385" idx="13">
    <p:pos x="1994" y="3013"/>
    <p:text>ne tür yerlerde staj yapılabilir bundan bahsedilebilir.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2-28T13:25:37.266" idx="14">
    <p:pos x="1817" y="1985"/>
    <p:text>her bölümün erasmus koordinatörü olduğu bilgisini eklesek iyi olur sanki.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2-28T13:26:01.458" idx="15">
    <p:pos x="3474" y="239"/>
    <p:text>green transportation mıydı bir kavram vardı? ondan bahsedilebilir belki hocam.</p:text>
    <p:extLst>
      <p:ext uri="{C676402C-5697-4E1C-873F-D02D1690AC5C}">
        <p15:threadingInfo xmlns:p15="http://schemas.microsoft.com/office/powerpoint/2012/main" timeZoneBias="-180"/>
      </p:ext>
    </p:extLst>
  </p:cm>
  <p:cm authorId="1" dt="2025-02-28T13:26:32.206" idx="16">
    <p:pos x="3474" y="375"/>
    <p:text>bu hibeyi öğrenci ne zaman almaya başlayabiliyor o bilgi eklenebilir.</p:text>
    <p:extLst>
      <p:ext uri="{C676402C-5697-4E1C-873F-D02D1690AC5C}">
        <p15:threadingInfo xmlns:p15="http://schemas.microsoft.com/office/powerpoint/2012/main" timeZoneBias="-180">
          <p15:parentCm authorId="1" idx="15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53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607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769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68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4495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379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411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41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1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70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73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15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00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827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30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1E1F0-BBB3-4D3D-8E6C-CF089D5F640F}" type="datetimeFigureOut">
              <a:rPr lang="tr-TR" smtClean="0"/>
              <a:pPr/>
              <a:t>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F8F0B4-73EE-4591-9D04-E538F69C6C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84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rasmusport.ankara.edu.tr/tr/euc-iias" TargetMode="Externa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rasmusintern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-186577"/>
            <a:ext cx="6036849" cy="3320267"/>
          </a:xfrm>
          <a:prstGeom prst="rect">
            <a:avLst/>
          </a:prstGeom>
        </p:spPr>
      </p:pic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1115616" y="3156116"/>
            <a:ext cx="7014703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900" b="1" dirty="0" err="1"/>
              <a:t>Erasmus</a:t>
            </a:r>
            <a:r>
              <a:rPr lang="tr-TR" sz="4900" b="1" dirty="0"/>
              <a:t>+ Öğrenim Hareketliliği</a:t>
            </a:r>
            <a:endParaRPr lang="tr-TR" sz="3100" b="1" dirty="0"/>
          </a:p>
        </p:txBody>
      </p:sp>
      <p:sp>
        <p:nvSpPr>
          <p:cNvPr id="6" name="Alt Başlık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623589" cy="1088020"/>
          </a:xfrm>
        </p:spPr>
        <p:txBody>
          <a:bodyPr/>
          <a:lstStyle/>
          <a:p>
            <a:pPr algn="ctr"/>
            <a:r>
              <a:rPr lang="tr-TR" b="1" i="1" dirty="0">
                <a:solidFill>
                  <a:srgbClr val="FF0000"/>
                </a:solidFill>
              </a:rPr>
              <a:t>A life-</a:t>
            </a:r>
            <a:r>
              <a:rPr lang="tr-TR" b="1" i="1" dirty="0" err="1">
                <a:solidFill>
                  <a:srgbClr val="FF0000"/>
                </a:solidFill>
              </a:rPr>
              <a:t>changing</a:t>
            </a:r>
            <a:r>
              <a:rPr lang="tr-TR" b="1" i="1" dirty="0">
                <a:solidFill>
                  <a:srgbClr val="FF0000"/>
                </a:solidFill>
              </a:rPr>
              <a:t> / </a:t>
            </a:r>
            <a:r>
              <a:rPr lang="tr-TR" b="1" i="1" dirty="0" err="1">
                <a:solidFill>
                  <a:srgbClr val="FF0000"/>
                </a:solidFill>
              </a:rPr>
              <a:t>Once</a:t>
            </a:r>
            <a:r>
              <a:rPr lang="tr-TR" b="1" i="1" dirty="0">
                <a:solidFill>
                  <a:srgbClr val="FF0000"/>
                </a:solidFill>
              </a:rPr>
              <a:t> in a </a:t>
            </a:r>
            <a:r>
              <a:rPr lang="tr-TR" b="1" i="1" dirty="0" err="1">
                <a:solidFill>
                  <a:srgbClr val="FF0000"/>
                </a:solidFill>
              </a:rPr>
              <a:t>lifetime</a:t>
            </a:r>
            <a:r>
              <a:rPr lang="tr-TR" b="1" i="1" dirty="0">
                <a:solidFill>
                  <a:srgbClr val="FF0000"/>
                </a:solidFill>
              </a:rPr>
              <a:t> </a:t>
            </a:r>
            <a:r>
              <a:rPr lang="tr-TR" b="1" i="1" dirty="0" err="1">
                <a:solidFill>
                  <a:srgbClr val="FF0000"/>
                </a:solidFill>
              </a:rPr>
              <a:t>experience</a:t>
            </a:r>
            <a:r>
              <a:rPr lang="tr-TR" b="1" i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39925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4631" y="620688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tr-TR" sz="2600" b="1" dirty="0">
                <a:solidFill>
                  <a:srgbClr val="FF0000"/>
                </a:solidFill>
              </a:rPr>
              <a:t>EK HİBE ALABİLİR MİYİM?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467544" y="1556792"/>
            <a:ext cx="69127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Öğrenim</a:t>
            </a:r>
            <a:r>
              <a:rPr lang="en-GB" dirty="0"/>
              <a:t> </a:t>
            </a:r>
            <a:r>
              <a:rPr lang="en-GB" dirty="0" err="1"/>
              <a:t>hareketliliği</a:t>
            </a:r>
            <a:r>
              <a:rPr lang="en-GB" dirty="0"/>
              <a:t> (SMS)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seçilen</a:t>
            </a:r>
            <a:r>
              <a:rPr lang="en-GB" dirty="0"/>
              <a:t> </a:t>
            </a:r>
            <a:r>
              <a:rPr lang="en-GB" dirty="0" err="1"/>
              <a:t>ekonomik</a:t>
            </a:r>
            <a:r>
              <a:rPr lang="en-GB" dirty="0"/>
              <a:t> </a:t>
            </a:r>
            <a:r>
              <a:rPr lang="en-GB" dirty="0" err="1"/>
              <a:t>açıdan</a:t>
            </a:r>
            <a:r>
              <a:rPr lang="en-GB" dirty="0"/>
              <a:t> </a:t>
            </a:r>
            <a:r>
              <a:rPr lang="en-GB" dirty="0" err="1"/>
              <a:t>imkânı</a:t>
            </a:r>
            <a:r>
              <a:rPr lang="en-GB" dirty="0"/>
              <a:t> </a:t>
            </a:r>
            <a:r>
              <a:rPr lang="en-GB" dirty="0" err="1"/>
              <a:t>kısıtlı</a:t>
            </a:r>
            <a:r>
              <a:rPr lang="en-GB" dirty="0"/>
              <a:t> </a:t>
            </a:r>
            <a:r>
              <a:rPr lang="en-GB" dirty="0" err="1"/>
              <a:t>öğrencilere</a:t>
            </a:r>
            <a:r>
              <a:rPr lang="en-GB" dirty="0"/>
              <a:t> </a:t>
            </a:r>
            <a:r>
              <a:rPr lang="en-GB" dirty="0" err="1"/>
              <a:t>belirtilen</a:t>
            </a:r>
            <a:r>
              <a:rPr lang="en-GB" dirty="0"/>
              <a:t> </a:t>
            </a:r>
            <a:r>
              <a:rPr lang="en-GB" dirty="0" err="1"/>
              <a:t>aylık</a:t>
            </a:r>
            <a:r>
              <a:rPr lang="en-GB" dirty="0"/>
              <a:t> </a:t>
            </a:r>
            <a:r>
              <a:rPr lang="en-GB" dirty="0" err="1"/>
              <a:t>hibe</a:t>
            </a:r>
            <a:r>
              <a:rPr lang="en-GB" dirty="0"/>
              <a:t> </a:t>
            </a:r>
            <a:r>
              <a:rPr lang="en-GB" dirty="0" err="1"/>
              <a:t>miktarlarına</a:t>
            </a:r>
            <a:r>
              <a:rPr lang="en-GB" dirty="0"/>
              <a:t> </a:t>
            </a:r>
            <a:r>
              <a:rPr lang="en-GB" dirty="0" err="1"/>
              <a:t>ek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öğrenim</a:t>
            </a:r>
            <a:r>
              <a:rPr lang="en-GB" dirty="0"/>
              <a:t> </a:t>
            </a:r>
            <a:r>
              <a:rPr lang="en-GB" dirty="0" err="1"/>
              <a:t>hareketliliği</a:t>
            </a:r>
            <a:r>
              <a:rPr lang="en-GB" dirty="0"/>
              <a:t> </a:t>
            </a:r>
            <a:r>
              <a:rPr lang="en-GB" dirty="0" err="1"/>
              <a:t>bütçesinden</a:t>
            </a:r>
            <a:r>
              <a:rPr lang="en-GB" dirty="0"/>
              <a:t> </a:t>
            </a:r>
            <a:r>
              <a:rPr lang="en-GB" dirty="0" err="1"/>
              <a:t>aylık</a:t>
            </a:r>
            <a:r>
              <a:rPr lang="en-GB" dirty="0"/>
              <a:t> 100 € </a:t>
            </a:r>
            <a:r>
              <a:rPr lang="en-GB" dirty="0" err="1"/>
              <a:t>ilave</a:t>
            </a:r>
            <a:r>
              <a:rPr lang="en-GB" dirty="0"/>
              <a:t> </a:t>
            </a:r>
            <a:r>
              <a:rPr lang="en-GB" dirty="0" err="1"/>
              <a:t>hibe</a:t>
            </a:r>
            <a:r>
              <a:rPr lang="en-GB" dirty="0"/>
              <a:t> </a:t>
            </a:r>
            <a:r>
              <a:rPr lang="en-GB" dirty="0" err="1"/>
              <a:t>ödenir</a:t>
            </a:r>
            <a:r>
              <a:rPr lang="en-GB" dirty="0"/>
              <a:t>. </a:t>
            </a:r>
            <a:endParaRPr lang="tr-TR" dirty="0"/>
          </a:p>
          <a:p>
            <a:endParaRPr lang="tr-TR" dirty="0"/>
          </a:p>
          <a:p>
            <a:r>
              <a:rPr lang="en-GB" dirty="0"/>
              <a:t>Bu </a:t>
            </a:r>
            <a:r>
              <a:rPr lang="en-GB" dirty="0" err="1"/>
              <a:t>destekten</a:t>
            </a:r>
            <a:r>
              <a:rPr lang="en-GB" dirty="0"/>
              <a:t> </a:t>
            </a:r>
            <a:r>
              <a:rPr lang="en-GB" dirty="0" err="1"/>
              <a:t>yararlanmak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öğrencinin</a:t>
            </a:r>
            <a:r>
              <a:rPr lang="en-GB" dirty="0"/>
              <a:t> Erasmus </a:t>
            </a:r>
            <a:r>
              <a:rPr lang="en-GB" dirty="0" err="1"/>
              <a:t>başvurusunu</a:t>
            </a:r>
            <a:r>
              <a:rPr lang="en-GB" dirty="0"/>
              <a:t> </a:t>
            </a:r>
            <a:r>
              <a:rPr lang="en-GB" dirty="0" err="1"/>
              <a:t>yaptığı</a:t>
            </a:r>
            <a:r>
              <a:rPr lang="en-GB" dirty="0"/>
              <a:t> </a:t>
            </a:r>
            <a:r>
              <a:rPr lang="en-GB" dirty="0" err="1"/>
              <a:t>esnada</a:t>
            </a:r>
            <a:r>
              <a:rPr lang="en-GB" dirty="0"/>
              <a:t> </a:t>
            </a:r>
            <a:r>
              <a:rPr lang="en-GB" dirty="0" err="1"/>
              <a:t>maddi</a:t>
            </a:r>
            <a:r>
              <a:rPr lang="en-GB" dirty="0"/>
              <a:t> </a:t>
            </a:r>
            <a:r>
              <a:rPr lang="en-GB" dirty="0" err="1"/>
              <a:t>destek</a:t>
            </a:r>
            <a:r>
              <a:rPr lang="en-GB" dirty="0"/>
              <a:t> </a:t>
            </a:r>
            <a:r>
              <a:rPr lang="en-GB" dirty="0" err="1"/>
              <a:t>aldığını</a:t>
            </a:r>
            <a:r>
              <a:rPr lang="en-GB" dirty="0"/>
              <a:t> </a:t>
            </a:r>
            <a:r>
              <a:rPr lang="en-GB" dirty="0" err="1"/>
              <a:t>kanıtlayan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belge</a:t>
            </a:r>
            <a:r>
              <a:rPr lang="en-GB" dirty="0"/>
              <a:t> </a:t>
            </a:r>
            <a:r>
              <a:rPr lang="en-GB" dirty="0" err="1"/>
              <a:t>ibraz</a:t>
            </a:r>
            <a:r>
              <a:rPr lang="en-GB" dirty="0"/>
              <a:t> </a:t>
            </a:r>
            <a:r>
              <a:rPr lang="en-GB" dirty="0" err="1"/>
              <a:t>etmesi</a:t>
            </a:r>
            <a:r>
              <a:rPr lang="en-GB" dirty="0"/>
              <a:t> </a:t>
            </a:r>
            <a:r>
              <a:rPr lang="en-GB" dirty="0" err="1"/>
              <a:t>yeterlidir</a:t>
            </a:r>
            <a:r>
              <a:rPr lang="en-GB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607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4631" y="620688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tr-TR" sz="2600" b="1" dirty="0">
                <a:solidFill>
                  <a:srgbClr val="FF0000"/>
                </a:solidFill>
              </a:rPr>
              <a:t>ÖĞRENİM ANLAŞMASI NEDEN ÖNEMLİ?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467544" y="1556792"/>
            <a:ext cx="69127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/>
              <a:t>Öğren</a:t>
            </a:r>
            <a:r>
              <a:rPr lang="tr-TR" dirty="0"/>
              <a:t>cinin kazandığı hibenin tamamını alabilmesi için öğrencinin öğrenim anlaşmasında almayı belirttiği derslerden başarılı olması gerekmektedir. Ayrıca öğrenci başarılı olduğu takdirde dönem uzatmadan eğitimine kendi okulunda devam eder. </a:t>
            </a:r>
          </a:p>
          <a:p>
            <a:endParaRPr lang="tr-TR" dirty="0"/>
          </a:p>
          <a:p>
            <a:r>
              <a:rPr lang="en-GB" dirty="0" err="1"/>
              <a:t>Çeşitli</a:t>
            </a:r>
            <a:r>
              <a:rPr lang="en-GB" dirty="0"/>
              <a:t> </a:t>
            </a:r>
            <a:r>
              <a:rPr lang="en-GB" dirty="0" err="1"/>
              <a:t>sebeplerle</a:t>
            </a:r>
            <a:r>
              <a:rPr lang="en-GB" dirty="0"/>
              <a:t> </a:t>
            </a:r>
            <a:r>
              <a:rPr lang="en-GB" dirty="0" err="1"/>
              <a:t>öğrenim</a:t>
            </a:r>
            <a:r>
              <a:rPr lang="en-GB" dirty="0"/>
              <a:t> </a:t>
            </a:r>
            <a:r>
              <a:rPr lang="en-GB" dirty="0" err="1"/>
              <a:t>anlaşmasında</a:t>
            </a:r>
            <a:r>
              <a:rPr lang="en-GB" dirty="0"/>
              <a:t> </a:t>
            </a:r>
            <a:r>
              <a:rPr lang="en-GB" dirty="0" err="1"/>
              <a:t>yapılacak</a:t>
            </a:r>
            <a:r>
              <a:rPr lang="en-GB" dirty="0"/>
              <a:t> </a:t>
            </a:r>
            <a:r>
              <a:rPr lang="en-GB" dirty="0" err="1"/>
              <a:t>olan</a:t>
            </a:r>
            <a:r>
              <a:rPr lang="en-GB" dirty="0"/>
              <a:t> </a:t>
            </a:r>
            <a:r>
              <a:rPr lang="en-GB" dirty="0" err="1"/>
              <a:t>değişikliklerin</a:t>
            </a:r>
            <a:r>
              <a:rPr lang="en-GB" dirty="0"/>
              <a:t>, </a:t>
            </a:r>
            <a:r>
              <a:rPr lang="en-GB" dirty="0" err="1"/>
              <a:t>gidilen</a:t>
            </a:r>
            <a:r>
              <a:rPr lang="en-GB" dirty="0"/>
              <a:t> </a:t>
            </a:r>
            <a:r>
              <a:rPr lang="en-GB" dirty="0" err="1"/>
              <a:t>yükseköğretim</a:t>
            </a:r>
            <a:r>
              <a:rPr lang="en-GB" dirty="0"/>
              <a:t> </a:t>
            </a:r>
            <a:r>
              <a:rPr lang="en-GB" dirty="0" err="1"/>
              <a:t>kurumunda</a:t>
            </a:r>
            <a:r>
              <a:rPr lang="en-GB" dirty="0"/>
              <a:t> </a:t>
            </a:r>
            <a:r>
              <a:rPr lang="en-GB" dirty="0" err="1"/>
              <a:t>akademik</a:t>
            </a:r>
            <a:r>
              <a:rPr lang="en-GB" dirty="0"/>
              <a:t> </a:t>
            </a:r>
            <a:r>
              <a:rPr lang="en-GB" dirty="0" err="1"/>
              <a:t>dönemin</a:t>
            </a:r>
            <a:r>
              <a:rPr lang="en-GB" dirty="0"/>
              <a:t> </a:t>
            </a:r>
            <a:r>
              <a:rPr lang="en-GB" dirty="0" err="1"/>
              <a:t>başlamasını</a:t>
            </a:r>
            <a:r>
              <a:rPr lang="en-GB" dirty="0"/>
              <a:t> </a:t>
            </a:r>
            <a:r>
              <a:rPr lang="en-GB" dirty="0" err="1"/>
              <a:t>takiben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geç</a:t>
            </a:r>
            <a:r>
              <a:rPr lang="en-GB" dirty="0"/>
              <a:t> 4 </a:t>
            </a:r>
            <a:r>
              <a:rPr lang="en-GB" dirty="0" err="1"/>
              <a:t>hafta</a:t>
            </a:r>
            <a:r>
              <a:rPr lang="en-GB" dirty="0"/>
              <a:t> </a:t>
            </a:r>
            <a:r>
              <a:rPr lang="en-GB" dirty="0" err="1"/>
              <a:t>içerisinde</a:t>
            </a:r>
            <a:r>
              <a:rPr lang="en-GB" dirty="0"/>
              <a:t> </a:t>
            </a:r>
            <a:r>
              <a:rPr lang="en-GB" dirty="0" err="1"/>
              <a:t>yapılmış</a:t>
            </a:r>
            <a:r>
              <a:rPr lang="en-GB" dirty="0"/>
              <a:t> </a:t>
            </a:r>
            <a:r>
              <a:rPr lang="en-GB" dirty="0" err="1"/>
              <a:t>olması</a:t>
            </a:r>
            <a:r>
              <a:rPr lang="en-GB" dirty="0"/>
              <a:t> </a:t>
            </a:r>
            <a:r>
              <a:rPr lang="tr-TR" dirty="0"/>
              <a:t>gerekmektedir.</a:t>
            </a:r>
          </a:p>
        </p:txBody>
      </p:sp>
    </p:spTree>
    <p:extLst>
      <p:ext uri="{BB962C8B-B14F-4D97-AF65-F5344CB8AC3E}">
        <p14:creationId xmlns:p14="http://schemas.microsoft.com/office/powerpoint/2010/main" val="39005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Fünfzig-Euro-Scheine zum Trocknen aufgehängt - Creativ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4921">
            <a:off x="6676932" y="124711"/>
            <a:ext cx="3563888" cy="1880057"/>
          </a:xfrm>
          <a:prstGeom prst="rect">
            <a:avLst/>
          </a:prstGeom>
          <a:noFill/>
          <a:scene3d>
            <a:camera prst="orthographicFront">
              <a:rot lat="0" lon="2400000" rev="20399999"/>
            </a:camera>
            <a:lightRig rig="threePt" dir="t"/>
          </a:scene3d>
        </p:spPr>
      </p:pic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-612576" y="332656"/>
            <a:ext cx="7562801" cy="792088"/>
          </a:xfrm>
        </p:spPr>
        <p:txBody>
          <a:bodyPr/>
          <a:lstStyle/>
          <a:p>
            <a:pPr algn="ctr"/>
            <a:r>
              <a:rPr lang="tr-TR" dirty="0">
                <a:solidFill>
                  <a:schemeClr val="accent3">
                    <a:lumMod val="75000"/>
                  </a:schemeClr>
                </a:solidFill>
              </a:rPr>
              <a:t>NE KADAR HİBE ALIRIM?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989437"/>
              </p:ext>
            </p:extLst>
          </p:nvPr>
        </p:nvGraphicFramePr>
        <p:xfrm>
          <a:off x="899593" y="1880057"/>
          <a:ext cx="7056783" cy="4708564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741386">
                  <a:extLst>
                    <a:ext uri="{9D8B030D-6E8A-4147-A177-3AD203B41FA5}">
                      <a16:colId xmlns:a16="http://schemas.microsoft.com/office/drawing/2014/main" val="1702481828"/>
                    </a:ext>
                  </a:extLst>
                </a:gridCol>
                <a:gridCol w="3504657">
                  <a:extLst>
                    <a:ext uri="{9D8B030D-6E8A-4147-A177-3AD203B41FA5}">
                      <a16:colId xmlns:a16="http://schemas.microsoft.com/office/drawing/2014/main" val="1985984971"/>
                    </a:ext>
                  </a:extLst>
                </a:gridCol>
                <a:gridCol w="905370">
                  <a:extLst>
                    <a:ext uri="{9D8B030D-6E8A-4147-A177-3AD203B41FA5}">
                      <a16:colId xmlns:a16="http://schemas.microsoft.com/office/drawing/2014/main" val="668988237"/>
                    </a:ext>
                  </a:extLst>
                </a:gridCol>
                <a:gridCol w="905370">
                  <a:extLst>
                    <a:ext uri="{9D8B030D-6E8A-4147-A177-3AD203B41FA5}">
                      <a16:colId xmlns:a16="http://schemas.microsoft.com/office/drawing/2014/main" val="2707458624"/>
                    </a:ext>
                  </a:extLst>
                </a:gridCol>
              </a:tblGrid>
              <a:tr h="17679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50" dirty="0">
                          <a:effectLst/>
                        </a:rPr>
                        <a:t>Ülke Grupları</a:t>
                      </a:r>
                      <a:endParaRPr lang="tr-T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50" dirty="0">
                          <a:effectLst/>
                        </a:rPr>
                        <a:t>Hareketlilikte Misafir Olunan Ülkeler</a:t>
                      </a:r>
                      <a:endParaRPr lang="tr-TR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Öğrenim Aylık Hibe (Avro)</a:t>
                      </a: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Staj</a:t>
                      </a:r>
                      <a:r>
                        <a:rPr lang="tr-TR" sz="1200" baseline="0" dirty="0">
                          <a:effectLst/>
                        </a:rPr>
                        <a:t> 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Aylık Hibe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 (Avro)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973782"/>
                  </a:ext>
                </a:extLst>
              </a:tr>
              <a:tr h="16413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50" dirty="0">
                          <a:effectLst/>
                        </a:rPr>
                        <a:t>1. ve 2. Grup Program Ülkeleri</a:t>
                      </a:r>
                      <a:endParaRPr lang="tr-T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Almanya, Avusturya, Belçika, Danimarka, Finlandiya, Fransa, Güney Kıbrıs, Hollanda, İrlanda, İspanya, İsveç, İtalya, İzlanda, Lihtenştayn, Lüksemburg, Norveç, Malta, Portekiz, Yunanistan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600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750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125651"/>
                  </a:ext>
                </a:extLst>
              </a:tr>
              <a:tr h="12359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50">
                          <a:effectLst/>
                        </a:rPr>
                        <a:t>3. Grup Program Ülkeleri</a:t>
                      </a:r>
                      <a:endParaRPr lang="tr-TR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Bulgaristan, Çek Cumhuriyeti, Estonya,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Hırvatistan, Kuzey Makedonya, Letonya,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Litvanya, Macaristan, Polonya, Romanya,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Sırbistan, Slovakya, Slovenya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450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600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934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47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Ne yapmalıyım?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683568" y="1628800"/>
            <a:ext cx="6984776" cy="4824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tr-TR" sz="2200" dirty="0"/>
              <a:t>İnternet sayfamızdaki «</a:t>
            </a:r>
            <a:r>
              <a:rPr lang="tr-TR" sz="2200" b="1" dirty="0"/>
              <a:t>Anlaşmalar</a:t>
            </a:r>
            <a:r>
              <a:rPr lang="tr-TR" sz="2200" dirty="0"/>
              <a:t>» menüsünden bölüm anlaşmalarını inceleyin.</a:t>
            </a:r>
          </a:p>
          <a:p>
            <a:pPr>
              <a:buFontTx/>
              <a:buChar char="-"/>
            </a:pPr>
            <a:r>
              <a:rPr lang="tr-TR" sz="2200" dirty="0"/>
              <a:t>Öğrenim mi? Staj mı? Her ikisi birden mi?</a:t>
            </a:r>
          </a:p>
          <a:p>
            <a:pPr>
              <a:buFontTx/>
              <a:buChar char="-"/>
            </a:pPr>
            <a:r>
              <a:rPr lang="tr-TR" sz="2200" dirty="0"/>
              <a:t>Hangi ülke? Hangi üniversite?</a:t>
            </a:r>
          </a:p>
          <a:p>
            <a:pPr lvl="1">
              <a:buFontTx/>
              <a:buChar char="-"/>
            </a:pPr>
            <a:r>
              <a:rPr lang="tr-TR" sz="2200" dirty="0"/>
              <a:t>Hangisi bölümüme uygun?</a:t>
            </a:r>
          </a:p>
          <a:p>
            <a:pPr lvl="1">
              <a:buFontTx/>
              <a:buChar char="-"/>
            </a:pPr>
            <a:r>
              <a:rPr lang="tr-TR" sz="2200" dirty="0"/>
              <a:t>Hangi dil yeterliliğini ne düzeyde talep ediyorlar?</a:t>
            </a:r>
          </a:p>
          <a:p>
            <a:pPr lvl="1">
              <a:buFontTx/>
              <a:buChar char="-"/>
            </a:pPr>
            <a:r>
              <a:rPr lang="tr-TR" sz="2200" dirty="0"/>
              <a:t>Vize uygulamaları?</a:t>
            </a:r>
          </a:p>
          <a:p>
            <a:pPr lvl="1">
              <a:buFontTx/>
              <a:buChar char="-"/>
            </a:pPr>
            <a:r>
              <a:rPr lang="tr-TR" sz="2200" dirty="0"/>
              <a:t>Geçim koşulları?</a:t>
            </a:r>
          </a:p>
          <a:p>
            <a:pPr lvl="1">
              <a:buFontTx/>
              <a:buChar char="-"/>
            </a:pPr>
            <a:r>
              <a:rPr lang="tr-TR" sz="2200" dirty="0"/>
              <a:t>Barınma olanakları?</a:t>
            </a:r>
          </a:p>
          <a:p>
            <a:pPr>
              <a:buFontTx/>
              <a:buChar char="-"/>
            </a:pPr>
            <a:r>
              <a:rPr lang="tr-TR" sz="2200" dirty="0"/>
              <a:t>İnternet sayfamızı ve sosyal medya hesaplarımızı takip edin.</a:t>
            </a:r>
          </a:p>
          <a:p>
            <a:pPr>
              <a:buFontTx/>
              <a:buChar char="-"/>
            </a:pPr>
            <a:r>
              <a:rPr lang="tr-TR" sz="2200" dirty="0"/>
              <a:t>Yayımlanacak duyuruları takip edin.</a:t>
            </a:r>
          </a:p>
          <a:p>
            <a:pPr>
              <a:buFontTx/>
              <a:buChar char="-"/>
            </a:pPr>
            <a:r>
              <a:rPr lang="tr-TR" sz="2200" dirty="0"/>
              <a:t>Fakülte / bölüm koordinatörlerinizi öğrenin.</a:t>
            </a:r>
          </a:p>
          <a:p>
            <a:pPr>
              <a:buFontTx/>
              <a:buChar char="-"/>
            </a:pPr>
            <a:r>
              <a:rPr lang="tr-TR" sz="2200" dirty="0"/>
              <a:t>Yabancı dil yeterliliğinizi geliştirin.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58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398143" y="476672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İletişim Bilgilerimiz</a:t>
            </a:r>
            <a:br>
              <a:rPr lang="tr-TR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dirty="0">
                <a:solidFill>
                  <a:schemeClr val="accent1">
                    <a:lumMod val="50000"/>
                  </a:schemeClr>
                </a:solidFill>
              </a:rPr>
            </a:b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br>
              <a:rPr lang="tr-TR" sz="6000" b="1" dirty="0"/>
            </a:br>
            <a:endParaRPr lang="tr-TR" sz="6000" b="1" dirty="0"/>
          </a:p>
          <a:p>
            <a:pPr marL="0" indent="0" algn="ctr">
              <a:buNone/>
            </a:pPr>
            <a:endParaRPr lang="tr-TR" sz="6000" b="1" dirty="0"/>
          </a:p>
          <a:p>
            <a:pPr marL="0" indent="0" algn="ctr">
              <a:buNone/>
            </a:pPr>
            <a:endParaRPr lang="tr-TR" sz="6000" b="1" dirty="0"/>
          </a:p>
          <a:p>
            <a:pPr marL="0" indent="0" algn="ctr">
              <a:buNone/>
            </a:pPr>
            <a:endParaRPr lang="tr-TR" sz="6000" b="1" dirty="0"/>
          </a:p>
          <a:p>
            <a:pPr marL="0" indent="0" algn="ctr">
              <a:buNone/>
            </a:pPr>
            <a:endParaRPr lang="tr-TR" sz="6000" b="1" dirty="0"/>
          </a:p>
          <a:p>
            <a:pPr marL="0" indent="0" algn="ctr">
              <a:buNone/>
            </a:pPr>
            <a:endParaRPr lang="tr-TR" sz="6000" b="1" dirty="0"/>
          </a:p>
          <a:p>
            <a:pPr marL="0" indent="0" algn="ctr">
              <a:buNone/>
            </a:pPr>
            <a:endParaRPr lang="tr-TR" sz="6000" b="1" dirty="0"/>
          </a:p>
          <a:p>
            <a:pPr marL="0" indent="0" algn="ctr">
              <a:buNone/>
            </a:pPr>
            <a:endParaRPr lang="tr-TR" sz="6000" b="1" dirty="0"/>
          </a:p>
          <a:p>
            <a:pPr marL="0" indent="0" algn="ctr">
              <a:buNone/>
            </a:pPr>
            <a:r>
              <a:rPr lang="tr-TR" sz="6000" b="1" dirty="0"/>
              <a:t>Adres: Ankara Üniversitesi 10.Yıl </a:t>
            </a:r>
            <a:r>
              <a:rPr lang="tr-TR" sz="6000" b="1" dirty="0" err="1"/>
              <a:t>Beşevler</a:t>
            </a:r>
            <a:r>
              <a:rPr lang="tr-TR" sz="6000" b="1" dirty="0"/>
              <a:t> Yerleşkesi</a:t>
            </a:r>
          </a:p>
          <a:p>
            <a:pPr marL="0" indent="0" algn="ctr">
              <a:buNone/>
            </a:pPr>
            <a:r>
              <a:rPr lang="tr-TR" sz="6000" b="1" dirty="0"/>
              <a:t>Uluslararası Merkez Binası</a:t>
            </a:r>
            <a:br>
              <a:rPr lang="tr-TR" sz="6000" b="1" dirty="0"/>
            </a:br>
            <a:r>
              <a:rPr lang="tr-TR" sz="6000" b="1" dirty="0"/>
              <a:t>ANKARA</a:t>
            </a:r>
          </a:p>
          <a:p>
            <a:pPr marL="0" indent="0" algn="ctr">
              <a:buNone/>
            </a:pPr>
            <a:br>
              <a:rPr lang="tr-TR" sz="6000" b="1" dirty="0"/>
            </a:br>
            <a:r>
              <a:rPr lang="tr-TR" sz="6000" b="1" dirty="0"/>
              <a:t>Tel: 212 60 40 / 2282,2295 - 2299</a:t>
            </a:r>
            <a:br>
              <a:rPr lang="tr-TR" sz="6000" b="1" dirty="0"/>
            </a:br>
            <a:r>
              <a:rPr lang="tr-TR" sz="6000" b="1" dirty="0" err="1"/>
              <a:t>Fax</a:t>
            </a:r>
            <a:r>
              <a:rPr lang="tr-TR" sz="6000" b="1" dirty="0"/>
              <a:t>: 380 03 33</a:t>
            </a:r>
          </a:p>
          <a:p>
            <a:pPr marL="0" indent="0" algn="ctr">
              <a:buNone/>
            </a:pPr>
            <a:br>
              <a:rPr lang="tr-TR" sz="6000" b="1" dirty="0"/>
            </a:br>
            <a:br>
              <a:rPr lang="tr-TR" sz="6000" dirty="0">
                <a:solidFill>
                  <a:srgbClr val="FF0000"/>
                </a:solidFill>
              </a:rPr>
            </a:br>
            <a:endParaRPr lang="tr-TR" sz="6000" dirty="0">
              <a:solidFill>
                <a:srgbClr val="FF0000"/>
              </a:solidFill>
            </a:endParaRPr>
          </a:p>
          <a:p>
            <a:endParaRPr lang="tr-TR" dirty="0"/>
          </a:p>
        </p:txBody>
      </p:sp>
      <p:pic>
        <p:nvPicPr>
          <p:cNvPr id="6" name="Picture 4" descr="Twitter rebrands as X with &quot;art deco&quot; logo">
            <a:extLst>
              <a:ext uri="{FF2B5EF4-FFF2-40B4-BE49-F238E27FC236}">
                <a16:creationId xmlns:a16="http://schemas.microsoft.com/office/drawing/2014/main" id="{D596CA00-1259-47F9-9E27-69CE0D445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98" y="1447611"/>
            <a:ext cx="671587" cy="67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Dosya:Instagram logo 2022.svg - Vikipedi">
            <a:extLst>
              <a:ext uri="{FF2B5EF4-FFF2-40B4-BE49-F238E27FC236}">
                <a16:creationId xmlns:a16="http://schemas.microsoft.com/office/drawing/2014/main" id="{B07EDA52-84C4-40CC-B17E-ADD672146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053" y="1369055"/>
            <a:ext cx="715297" cy="71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Youtube Logo PNGs for Free Download">
            <a:extLst>
              <a:ext uri="{FF2B5EF4-FFF2-40B4-BE49-F238E27FC236}">
                <a16:creationId xmlns:a16="http://schemas.microsoft.com/office/drawing/2014/main" id="{ECF2B151-A554-4E0B-9E73-4EE6ED2ED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91" y="2518237"/>
            <a:ext cx="1143800" cy="11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8EDBC437-1E24-4699-983F-183F9B8C9553}"/>
              </a:ext>
            </a:extLst>
          </p:cNvPr>
          <p:cNvSpPr txBox="1"/>
          <p:nvPr/>
        </p:nvSpPr>
        <p:spPr>
          <a:xfrm>
            <a:off x="1835696" y="1460240"/>
            <a:ext cx="244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Ankara </a:t>
            </a:r>
            <a:r>
              <a:rPr lang="tr-T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</a:t>
            </a:r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EU</a:t>
            </a:r>
          </a:p>
          <a:p>
            <a:pPr defTabSz="685800"/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tr-T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ankara_uni</a:t>
            </a:r>
            <a:endParaRPr lang="tr-TR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2A7B20C0-A4BB-4917-8C40-D34A2749FCF3}"/>
              </a:ext>
            </a:extLst>
          </p:cNvPr>
          <p:cNvSpPr txBox="1"/>
          <p:nvPr/>
        </p:nvSpPr>
        <p:spPr>
          <a:xfrm>
            <a:off x="6020757" y="1369055"/>
            <a:ext cx="244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Ankara </a:t>
            </a:r>
            <a:r>
              <a:rPr lang="tr-T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</a:t>
            </a:r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EU</a:t>
            </a:r>
          </a:p>
          <a:p>
            <a:pPr defTabSz="685800"/>
            <a:r>
              <a:rPr lang="tr-T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ankaraunieu</a:t>
            </a:r>
            <a:endParaRPr lang="tr-TR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DBF3C4C8-CD5E-485A-AEA7-345ABD35A1BD}"/>
              </a:ext>
            </a:extLst>
          </p:cNvPr>
          <p:cNvSpPr txBox="1"/>
          <p:nvPr/>
        </p:nvSpPr>
        <p:spPr>
          <a:xfrm>
            <a:off x="1824010" y="2800998"/>
            <a:ext cx="3752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Ankara </a:t>
            </a:r>
            <a:r>
              <a:rPr lang="tr-T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</a:t>
            </a:r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EU</a:t>
            </a:r>
          </a:p>
        </p:txBody>
      </p:sp>
      <p:pic>
        <p:nvPicPr>
          <p:cNvPr id="12" name="Picture 14" descr="Mail Stockio Lineal icon">
            <a:extLst>
              <a:ext uri="{FF2B5EF4-FFF2-40B4-BE49-F238E27FC236}">
                <a16:creationId xmlns:a16="http://schemas.microsoft.com/office/drawing/2014/main" id="{4294AA7E-410E-4BD4-B966-C92A7E94C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437" y="2698783"/>
            <a:ext cx="748527" cy="74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1AE39B07-176A-494D-9AF6-D16C44ADCC4E}"/>
              </a:ext>
            </a:extLst>
          </p:cNvPr>
          <p:cNvSpPr txBox="1"/>
          <p:nvPr/>
        </p:nvSpPr>
        <p:spPr>
          <a:xfrm>
            <a:off x="6074727" y="2760676"/>
            <a:ext cx="2612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tr-T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erasmus@ankara.edu.tr</a:t>
            </a:r>
          </a:p>
        </p:txBody>
      </p:sp>
    </p:spTree>
    <p:extLst>
      <p:ext uri="{BB962C8B-B14F-4D97-AF65-F5344CB8AC3E}">
        <p14:creationId xmlns:p14="http://schemas.microsoft.com/office/powerpoint/2010/main" val="5254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7715200" cy="3960440"/>
          </a:xfrm>
        </p:spPr>
        <p:txBody>
          <a:bodyPr>
            <a:normAutofit/>
          </a:bodyPr>
          <a:lstStyle/>
          <a:p>
            <a:br>
              <a:rPr lang="tr-TR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>Erasmus+ Programı nedir?</a:t>
            </a:r>
            <a:br>
              <a:rPr lang="tr-TR" b="1" dirty="0">
                <a:solidFill>
                  <a:srgbClr val="FF0000"/>
                </a:solidFill>
              </a:rPr>
            </a:br>
            <a:br>
              <a:rPr lang="tr-TR" dirty="0"/>
            </a:br>
            <a:r>
              <a:rPr lang="tr-TR" sz="2200" dirty="0">
                <a:solidFill>
                  <a:schemeClr val="tx1"/>
                </a:solidFill>
              </a:rPr>
              <a:t>AB'nin </a:t>
            </a:r>
            <a:r>
              <a:rPr lang="tr-TR" sz="2200" dirty="0" err="1">
                <a:solidFill>
                  <a:schemeClr val="tx1"/>
                </a:solidFill>
              </a:rPr>
              <a:t>hibelendirdiği</a:t>
            </a:r>
            <a:r>
              <a:rPr lang="tr-TR" sz="2200" dirty="0">
                <a:solidFill>
                  <a:schemeClr val="tx1"/>
                </a:solidFill>
              </a:rPr>
              <a:t>, </a:t>
            </a:r>
            <a:br>
              <a:rPr lang="tr-TR" sz="2200" dirty="0">
                <a:solidFill>
                  <a:schemeClr val="tx1"/>
                </a:solidFill>
              </a:rPr>
            </a:br>
            <a:br>
              <a:rPr lang="tr-TR" sz="2200" dirty="0">
                <a:solidFill>
                  <a:schemeClr val="tx1"/>
                </a:solidFill>
              </a:rPr>
            </a:br>
            <a:r>
              <a:rPr lang="tr-TR" sz="2200" dirty="0">
                <a:solidFill>
                  <a:schemeClr val="tx1"/>
                </a:solidFill>
              </a:rPr>
              <a:t>Avrupa ülkeleri ve Avrupa dışı ülkelerde, </a:t>
            </a:r>
            <a:br>
              <a:rPr lang="tr-TR" sz="2200" dirty="0">
                <a:solidFill>
                  <a:schemeClr val="tx1"/>
                </a:solidFill>
              </a:rPr>
            </a:br>
            <a:br>
              <a:rPr lang="tr-TR" sz="2200" dirty="0">
                <a:solidFill>
                  <a:schemeClr val="tx1"/>
                </a:solidFill>
              </a:rPr>
            </a:br>
            <a:r>
              <a:rPr lang="tr-TR" sz="2200" b="1" dirty="0">
                <a:solidFill>
                  <a:srgbClr val="FF0000"/>
                </a:solidFill>
              </a:rPr>
              <a:t>öğrenim</a:t>
            </a:r>
            <a:r>
              <a:rPr lang="tr-TR" sz="2200" dirty="0">
                <a:solidFill>
                  <a:schemeClr val="tx1"/>
                </a:solidFill>
              </a:rPr>
              <a:t> ve </a:t>
            </a:r>
            <a:r>
              <a:rPr lang="tr-TR" sz="2200" b="1" dirty="0">
                <a:solidFill>
                  <a:srgbClr val="FF0000"/>
                </a:solidFill>
              </a:rPr>
              <a:t>staj</a:t>
            </a:r>
            <a:r>
              <a:rPr lang="tr-TR" sz="2200" b="1" dirty="0">
                <a:solidFill>
                  <a:schemeClr val="tx1"/>
                </a:solidFill>
              </a:rPr>
              <a:t> </a:t>
            </a:r>
            <a:r>
              <a:rPr lang="tr-TR" sz="2200" dirty="0">
                <a:solidFill>
                  <a:schemeClr val="tx1"/>
                </a:solidFill>
              </a:rPr>
              <a:t>yapma olanağı sunan değişim programıdır. </a:t>
            </a:r>
            <a:endParaRPr lang="tr-TR" sz="1800" dirty="0">
              <a:solidFill>
                <a:schemeClr val="tx1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 descr="Dünya Toprak Harita · Pixabay'da ücretsiz vektör grafi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7822">
            <a:off x="447834" y="75108"/>
            <a:ext cx="1682695" cy="1651312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09599" y="332656"/>
            <a:ext cx="8066857" cy="1597744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         Erasmus+ Programı ile Hangi Ülkelere Gidebilirim?</a:t>
            </a:r>
          </a:p>
        </p:txBody>
      </p:sp>
      <p:graphicFrame>
        <p:nvGraphicFramePr>
          <p:cNvPr id="11" name="İçerik Yer Tutucus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304415"/>
              </p:ext>
            </p:extLst>
          </p:nvPr>
        </p:nvGraphicFramePr>
        <p:xfrm>
          <a:off x="395536" y="1853520"/>
          <a:ext cx="828092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690">
                  <a:extLst>
                    <a:ext uri="{9D8B030D-6E8A-4147-A177-3AD203B41FA5}">
                      <a16:colId xmlns:a16="http://schemas.microsoft.com/office/drawing/2014/main" val="414189451"/>
                    </a:ext>
                  </a:extLst>
                </a:gridCol>
                <a:gridCol w="2611923">
                  <a:extLst>
                    <a:ext uri="{9D8B030D-6E8A-4147-A177-3AD203B41FA5}">
                      <a16:colId xmlns:a16="http://schemas.microsoft.com/office/drawing/2014/main" val="3613121222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842892358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 algn="just"/>
                      <a:r>
                        <a:rPr lang="tr-TR" sz="1600" b="1" i="1" u="sng" dirty="0">
                          <a:solidFill>
                            <a:schemeClr val="tx1"/>
                          </a:solidFill>
                        </a:rPr>
                        <a:t>KA131 Ülkeleri</a:t>
                      </a:r>
                    </a:p>
                    <a:p>
                      <a:pPr algn="just"/>
                      <a:endParaRPr lang="tr-TR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tr-TR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Almanya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Avusturya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Belçika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Bulgaristan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Çek Cumhuriyeti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Danimarka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Estonya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Finlandiya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Fransa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Güney Kıbrıs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Hırvatistan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Hollanda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İrlanda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İspanya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İsveç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İtalya</a:t>
                      </a:r>
                    </a:p>
                    <a:p>
                      <a:pPr algn="just"/>
                      <a:endParaRPr lang="tr-T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35000">
                          <a:schemeClr val="accent1">
                            <a:lumMod val="5000"/>
                            <a:lumOff val="95000"/>
                          </a:schemeClr>
                        </a:gs>
                        <a:gs pos="58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tr-TR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tr-TR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tr-TR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Letonya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Litvanya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Lüksemburg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Macaristan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Malta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Polonya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Portekiz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Romanya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Slovakya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Slovenya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Yunanistan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Norveç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İzlanda 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Lihtenştayn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Kuzey Makedonya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Sırbistan</a:t>
                      </a:r>
                    </a:p>
                    <a:p>
                      <a:pPr algn="just"/>
                      <a:r>
                        <a:rPr lang="tr-TR" sz="1400" b="0" dirty="0">
                          <a:solidFill>
                            <a:schemeClr val="tx1"/>
                          </a:solidFill>
                        </a:rPr>
                        <a:t>Türkiye</a:t>
                      </a:r>
                    </a:p>
                  </a:txBody>
                  <a:tcPr>
                    <a:gradFill>
                      <a:gsLst>
                        <a:gs pos="35000">
                          <a:schemeClr val="accent1">
                            <a:lumMod val="5000"/>
                            <a:lumOff val="95000"/>
                          </a:schemeClr>
                        </a:gs>
                        <a:gs pos="58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600" b="1" i="1" u="sng" dirty="0">
                          <a:solidFill>
                            <a:schemeClr val="tx1"/>
                          </a:solidFill>
                        </a:rPr>
                        <a:t>KA171 Ülkeleri</a:t>
                      </a:r>
                    </a:p>
                    <a:p>
                      <a:pPr algn="just"/>
                      <a:endParaRPr lang="tr-TR" sz="1400" b="1" i="1" u="sng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Amerika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Çin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Arnavutluk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Bosna Hersek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Azerbaycan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Ukrayna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Cezayir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Mısır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İsrail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Ürdün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Filistin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Küba</a:t>
                      </a:r>
                    </a:p>
                    <a:p>
                      <a:pPr algn="just"/>
                      <a:r>
                        <a:rPr lang="tr-TR" sz="1100" b="0" dirty="0">
                          <a:solidFill>
                            <a:schemeClr val="tx1"/>
                          </a:solidFill>
                        </a:rPr>
                        <a:t>Dominik</a:t>
                      </a:r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 Cumhuriyeti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Arjantin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Paraguay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Umman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Rusya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Etiyopya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Gana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Tanzanya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Zambiya</a:t>
                      </a:r>
                    </a:p>
                    <a:p>
                      <a:pPr algn="just"/>
                      <a:r>
                        <a:rPr lang="tr-TR" sz="1100" b="0" baseline="0" dirty="0">
                          <a:solidFill>
                            <a:schemeClr val="tx1"/>
                          </a:solidFill>
                        </a:rPr>
                        <a:t>Güney Afrika</a:t>
                      </a:r>
                      <a:endParaRPr lang="tr-TR" sz="1100" b="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tr-TR" sz="1400" b="0" dirty="0">
                          <a:solidFill>
                            <a:srgbClr val="FF0000"/>
                          </a:solidFill>
                        </a:rPr>
                        <a:t>KA171 ülkeleri yıllara göre değişebilmektedir.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3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61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527670"/>
            <a:ext cx="6120680" cy="597074"/>
          </a:xfrm>
        </p:spPr>
        <p:txBody>
          <a:bodyPr>
            <a:normAutofit/>
          </a:bodyPr>
          <a:lstStyle/>
          <a:p>
            <a:pPr algn="ctr"/>
            <a:r>
              <a:rPr lang="tr-TR" sz="2600" b="1" dirty="0">
                <a:solidFill>
                  <a:srgbClr val="FF0000"/>
                </a:solidFill>
                <a:latin typeface="+mn-lt"/>
              </a:rPr>
              <a:t>BAŞVURU  ŞARTLARI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052736"/>
            <a:ext cx="7488832" cy="54907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1900" dirty="0"/>
              <a:t>-Erasmus Programı’na katılabilmek için Ankara Üniversitesi’nde </a:t>
            </a:r>
            <a:r>
              <a:rPr lang="tr-TR" sz="1900" b="1" u="sng" dirty="0">
                <a:solidFill>
                  <a:srgbClr val="FF0000"/>
                </a:solidFill>
              </a:rPr>
              <a:t>tam zamanlı öğrenci </a:t>
            </a:r>
            <a:r>
              <a:rPr lang="tr-TR" sz="1900" dirty="0"/>
              <a:t>(1 dönemde yaklaşık 30 AKTS kredi yükü olan öğrenci) olmak gerekir. </a:t>
            </a:r>
          </a:p>
          <a:p>
            <a:pPr marL="0" indent="0">
              <a:buNone/>
            </a:pPr>
            <a:r>
              <a:rPr lang="tr-TR" sz="1900" dirty="0"/>
              <a:t>Örgün eğitimdeki öğrenciler 2. ve 3. sınıfta programa katılabiliyor. 1. ve 4. sınıf öğrencileri programa katılamıyorlar.</a:t>
            </a:r>
          </a:p>
          <a:p>
            <a:pPr marL="0" indent="0">
              <a:buNone/>
            </a:pPr>
            <a:r>
              <a:rPr lang="tr-TR" sz="1900" dirty="0"/>
              <a:t>F</a:t>
            </a:r>
            <a:r>
              <a:rPr lang="en-GB" sz="1900" dirty="0" err="1"/>
              <a:t>akülte</a:t>
            </a:r>
            <a:r>
              <a:rPr lang="en-GB" sz="1900" dirty="0"/>
              <a:t>/</a:t>
            </a:r>
            <a:r>
              <a:rPr lang="en-GB" sz="1900" dirty="0" err="1"/>
              <a:t>bölüm</a:t>
            </a:r>
            <a:r>
              <a:rPr lang="en-GB" sz="1900" dirty="0"/>
              <a:t> </a:t>
            </a:r>
            <a:r>
              <a:rPr lang="en-GB" sz="1900" dirty="0" err="1"/>
              <a:t>bazında</a:t>
            </a:r>
            <a:r>
              <a:rPr lang="en-GB" sz="1900" dirty="0"/>
              <a:t> </a:t>
            </a:r>
            <a:r>
              <a:rPr lang="en-GB" sz="1900" dirty="0" err="1"/>
              <a:t>önceden</a:t>
            </a:r>
            <a:r>
              <a:rPr lang="en-GB" sz="1900" dirty="0"/>
              <a:t> </a:t>
            </a:r>
            <a:r>
              <a:rPr lang="en-GB" sz="1900" dirty="0" err="1"/>
              <a:t>belirlenen</a:t>
            </a:r>
            <a:r>
              <a:rPr lang="en-GB" sz="1900" dirty="0"/>
              <a:t> </a:t>
            </a:r>
            <a:r>
              <a:rPr lang="en-GB" sz="1900" dirty="0" err="1"/>
              <a:t>kontenjanlar</a:t>
            </a:r>
            <a:r>
              <a:rPr lang="en-GB" sz="1900" dirty="0"/>
              <a:t> </a:t>
            </a:r>
            <a:r>
              <a:rPr lang="en-GB" sz="1900" dirty="0" err="1"/>
              <a:t>için</a:t>
            </a:r>
            <a:r>
              <a:rPr lang="en-GB" sz="1900" dirty="0"/>
              <a:t> </a:t>
            </a:r>
            <a:r>
              <a:rPr lang="en-GB" sz="1900" dirty="0" err="1"/>
              <a:t>öğrenci</a:t>
            </a:r>
            <a:r>
              <a:rPr lang="en-GB" sz="1900" dirty="0"/>
              <a:t> </a:t>
            </a:r>
            <a:r>
              <a:rPr lang="en-GB" sz="1900" dirty="0" err="1"/>
              <a:t>seçimi</a:t>
            </a:r>
            <a:r>
              <a:rPr lang="en-GB" sz="1900" dirty="0"/>
              <a:t> </a:t>
            </a:r>
            <a:r>
              <a:rPr lang="en-GB" sz="1900" dirty="0" err="1"/>
              <a:t>gerçekleştirilir</a:t>
            </a:r>
            <a:r>
              <a:rPr lang="en-GB" sz="1900" dirty="0"/>
              <a:t> </a:t>
            </a:r>
            <a:r>
              <a:rPr lang="en-GB" sz="1900" dirty="0" err="1"/>
              <a:t>ve</a:t>
            </a:r>
            <a:r>
              <a:rPr lang="en-GB" sz="1900" dirty="0"/>
              <a:t> her </a:t>
            </a:r>
            <a:r>
              <a:rPr lang="en-GB" sz="1900" dirty="0" err="1"/>
              <a:t>bölüm</a:t>
            </a:r>
            <a:r>
              <a:rPr lang="en-GB" sz="1900" dirty="0"/>
              <a:t> </a:t>
            </a:r>
            <a:r>
              <a:rPr lang="en-GB" sz="1900" dirty="0" err="1"/>
              <a:t>için</a:t>
            </a:r>
            <a:r>
              <a:rPr lang="en-GB" sz="1900" dirty="0"/>
              <a:t> </a:t>
            </a:r>
            <a:r>
              <a:rPr lang="en-GB" sz="1900" dirty="0" err="1"/>
              <a:t>ayrılan</a:t>
            </a:r>
            <a:r>
              <a:rPr lang="en-GB" sz="1900" dirty="0"/>
              <a:t> </a:t>
            </a:r>
            <a:r>
              <a:rPr lang="en-GB" sz="1900" dirty="0" err="1"/>
              <a:t>asil</a:t>
            </a:r>
            <a:r>
              <a:rPr lang="en-GB" sz="1900" dirty="0"/>
              <a:t> </a:t>
            </a:r>
            <a:r>
              <a:rPr lang="en-GB" sz="1900" dirty="0" err="1"/>
              <a:t>ve</a:t>
            </a:r>
            <a:r>
              <a:rPr lang="en-GB" sz="1900" dirty="0"/>
              <a:t> </a:t>
            </a:r>
            <a:r>
              <a:rPr lang="en-GB" sz="1900" dirty="0" err="1"/>
              <a:t>yedek</a:t>
            </a:r>
            <a:r>
              <a:rPr lang="en-GB" sz="1900" dirty="0"/>
              <a:t> </a:t>
            </a:r>
            <a:r>
              <a:rPr lang="en-GB" sz="1900" dirty="0" err="1"/>
              <a:t>kontenjanlar</a:t>
            </a:r>
            <a:r>
              <a:rPr lang="en-GB" sz="1900" dirty="0"/>
              <a:t> </a:t>
            </a:r>
            <a:r>
              <a:rPr lang="en-GB" sz="1900" dirty="0" err="1"/>
              <a:t>başvuru</a:t>
            </a:r>
            <a:r>
              <a:rPr lang="en-GB" sz="1900" dirty="0"/>
              <a:t> </a:t>
            </a:r>
            <a:r>
              <a:rPr lang="en-GB" sz="1900" dirty="0" err="1"/>
              <a:t>ilanında</a:t>
            </a:r>
            <a:r>
              <a:rPr lang="en-GB" sz="1900" dirty="0"/>
              <a:t> </a:t>
            </a:r>
            <a:r>
              <a:rPr lang="en-GB" sz="1900" dirty="0" err="1"/>
              <a:t>belirtilir</a:t>
            </a:r>
            <a:r>
              <a:rPr lang="en-GB" sz="1900" dirty="0"/>
              <a:t>. </a:t>
            </a:r>
            <a:endParaRPr lang="tr-TR" sz="1900" dirty="0"/>
          </a:p>
          <a:p>
            <a:pPr marL="0" indent="0">
              <a:buNone/>
            </a:pPr>
            <a:br>
              <a:rPr lang="tr-TR" sz="1900" dirty="0"/>
            </a:br>
            <a:r>
              <a:rPr lang="tr-TR" sz="1900" u="sng" dirty="0">
                <a:solidFill>
                  <a:srgbClr val="FF0000"/>
                </a:solidFill>
              </a:rPr>
              <a:t>İki seçim ölçütü vardır;</a:t>
            </a:r>
          </a:p>
          <a:p>
            <a:pPr marL="0" indent="0">
              <a:buNone/>
            </a:pPr>
            <a:br>
              <a:rPr lang="tr-TR" sz="1900" dirty="0"/>
            </a:br>
            <a:r>
              <a:rPr lang="tr-TR" sz="1900" dirty="0">
                <a:solidFill>
                  <a:srgbClr val="FF0000"/>
                </a:solidFill>
              </a:rPr>
              <a:t>1-</a:t>
            </a:r>
            <a:r>
              <a:rPr lang="tr-TR" sz="1900" dirty="0"/>
              <a:t> Asgari not ortalaması( lisans için </a:t>
            </a:r>
            <a:r>
              <a:rPr lang="tr-TR" sz="1900" b="1" dirty="0"/>
              <a:t>2,20</a:t>
            </a:r>
            <a:r>
              <a:rPr lang="tr-TR" sz="1900" dirty="0"/>
              <a:t>’dir, lisans üstü için </a:t>
            </a:r>
            <a:r>
              <a:rPr lang="tr-TR" sz="1900" b="1" dirty="0"/>
              <a:t>2,50</a:t>
            </a:r>
            <a:r>
              <a:rPr lang="tr-TR" sz="1900" dirty="0"/>
              <a:t>’dir) </a:t>
            </a:r>
          </a:p>
          <a:p>
            <a:pPr marL="0" indent="0">
              <a:buNone/>
            </a:pPr>
            <a:r>
              <a:rPr lang="en-GB" sz="1900" dirty="0"/>
              <a:t>Not </a:t>
            </a:r>
            <a:r>
              <a:rPr lang="en-GB" sz="1900" dirty="0" err="1"/>
              <a:t>ortalamasının</a:t>
            </a:r>
            <a:r>
              <a:rPr lang="en-GB" sz="1900" dirty="0"/>
              <a:t> </a:t>
            </a:r>
            <a:r>
              <a:rPr lang="en-GB" sz="1900" dirty="0" err="1"/>
              <a:t>tespitinde</a:t>
            </a:r>
            <a:r>
              <a:rPr lang="en-GB" sz="1900" dirty="0"/>
              <a:t> </a:t>
            </a:r>
            <a:r>
              <a:rPr lang="en-GB" sz="1900" dirty="0" err="1"/>
              <a:t>öğrencinin</a:t>
            </a:r>
            <a:r>
              <a:rPr lang="en-GB" sz="1900" dirty="0"/>
              <a:t> </a:t>
            </a:r>
            <a:r>
              <a:rPr lang="en-GB" sz="1900" dirty="0" err="1"/>
              <a:t>almış</a:t>
            </a:r>
            <a:r>
              <a:rPr lang="en-GB" sz="1900" dirty="0"/>
              <a:t> </a:t>
            </a:r>
            <a:r>
              <a:rPr lang="en-GB" sz="1900" dirty="0" err="1"/>
              <a:t>olduğu</a:t>
            </a:r>
            <a:r>
              <a:rPr lang="en-GB" sz="1900" dirty="0"/>
              <a:t> </a:t>
            </a:r>
            <a:r>
              <a:rPr lang="en-GB" sz="1900" dirty="0" err="1"/>
              <a:t>en</a:t>
            </a:r>
            <a:r>
              <a:rPr lang="en-GB" sz="1900" dirty="0"/>
              <a:t> son </a:t>
            </a:r>
            <a:r>
              <a:rPr lang="en-GB" sz="1900" dirty="0" err="1"/>
              <a:t>transkript</a:t>
            </a:r>
            <a:r>
              <a:rPr lang="en-GB" sz="1900" dirty="0"/>
              <a:t> </a:t>
            </a:r>
            <a:r>
              <a:rPr lang="en-GB" sz="1900" dirty="0" err="1"/>
              <a:t>kullanılır</a:t>
            </a:r>
            <a:r>
              <a:rPr lang="en-GB" sz="1900" dirty="0"/>
              <a:t>.</a:t>
            </a:r>
            <a:endParaRPr lang="tr-TR" sz="1900" dirty="0"/>
          </a:p>
          <a:p>
            <a:pPr marL="0" indent="0">
              <a:buNone/>
            </a:pPr>
            <a:endParaRPr lang="tr-TR" sz="1900" dirty="0"/>
          </a:p>
          <a:p>
            <a:pPr marL="0" indent="0">
              <a:buNone/>
            </a:pPr>
            <a:r>
              <a:rPr lang="tr-TR" sz="1900" dirty="0">
                <a:solidFill>
                  <a:srgbClr val="FF0000"/>
                </a:solidFill>
              </a:rPr>
              <a:t>2-</a:t>
            </a:r>
            <a:r>
              <a:rPr lang="tr-TR" sz="1900" dirty="0"/>
              <a:t> Dil sınavı puanı  (</a:t>
            </a:r>
            <a:r>
              <a:rPr lang="tr-TR" sz="1900" dirty="0" err="1"/>
              <a:t>Tömer</a:t>
            </a:r>
            <a:r>
              <a:rPr lang="tr-TR" sz="1900" dirty="0"/>
              <a:t>, </a:t>
            </a:r>
            <a:r>
              <a:rPr lang="tr-TR" sz="1900" dirty="0" err="1"/>
              <a:t>Yökdil</a:t>
            </a:r>
            <a:r>
              <a:rPr lang="tr-TR" sz="1900" dirty="0"/>
              <a:t>, YDS ve </a:t>
            </a:r>
            <a:r>
              <a:rPr lang="tr-TR" sz="1900" dirty="0" err="1"/>
              <a:t>Erasmus</a:t>
            </a:r>
            <a:r>
              <a:rPr lang="tr-TR" sz="1900" dirty="0"/>
              <a:t> dil sınavı)</a:t>
            </a:r>
            <a:br>
              <a:rPr lang="tr-TR" sz="1900" dirty="0"/>
            </a:br>
            <a:br>
              <a:rPr lang="tr-TR" sz="1900" dirty="0"/>
            </a:br>
            <a:r>
              <a:rPr lang="tr-TR" sz="1900" dirty="0"/>
              <a:t>-İki ölçüt de %50 ağırlıkla seçim puanlamasına dahil edilir. </a:t>
            </a:r>
          </a:p>
          <a:p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702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6696744" cy="5665905"/>
          </a:xfrm>
        </p:spPr>
        <p:txBody>
          <a:bodyPr>
            <a:normAutofit fontScale="90000"/>
          </a:bodyPr>
          <a:lstStyle/>
          <a:p>
            <a:pPr algn="l"/>
            <a:br>
              <a:rPr lang="tr-TR" sz="2500" dirty="0">
                <a:solidFill>
                  <a:schemeClr val="tx1"/>
                </a:solidFill>
              </a:rPr>
            </a:br>
            <a:br>
              <a:rPr lang="tr-TR" sz="2500" dirty="0">
                <a:solidFill>
                  <a:schemeClr val="tx1"/>
                </a:solidFill>
              </a:rPr>
            </a:br>
            <a:r>
              <a:rPr lang="tr-TR" sz="2500" dirty="0">
                <a:solidFill>
                  <a:schemeClr val="tx1"/>
                </a:solidFill>
              </a:rPr>
              <a:t>- Erasmus </a:t>
            </a:r>
            <a:r>
              <a:rPr lang="tr-TR" sz="2500" b="1" dirty="0">
                <a:solidFill>
                  <a:srgbClr val="FF0000"/>
                </a:solidFill>
              </a:rPr>
              <a:t>ücretsizdir</a:t>
            </a:r>
            <a:r>
              <a:rPr lang="tr-TR" sz="2500" dirty="0">
                <a:solidFill>
                  <a:schemeClr val="tx1"/>
                </a:solidFill>
              </a:rPr>
              <a:t>, katılım için bir ücret ödenmez.</a:t>
            </a:r>
            <a:br>
              <a:rPr lang="tr-TR" sz="2500" dirty="0">
                <a:solidFill>
                  <a:schemeClr val="tx1"/>
                </a:solidFill>
              </a:rPr>
            </a:br>
            <a:br>
              <a:rPr lang="tr-TR" sz="2500" dirty="0">
                <a:solidFill>
                  <a:schemeClr val="tx1"/>
                </a:solidFill>
              </a:rPr>
            </a:br>
            <a:r>
              <a:rPr lang="tr-TR" sz="2500" dirty="0">
                <a:solidFill>
                  <a:schemeClr val="tx1"/>
                </a:solidFill>
              </a:rPr>
              <a:t>- Bununla birlikte bir </a:t>
            </a:r>
            <a:r>
              <a:rPr lang="tr-TR" sz="2500" b="1" dirty="0">
                <a:solidFill>
                  <a:srgbClr val="FF0000"/>
                </a:solidFill>
              </a:rPr>
              <a:t>burs programı değildir</a:t>
            </a:r>
            <a:r>
              <a:rPr lang="tr-TR" sz="2500" dirty="0">
                <a:solidFill>
                  <a:schemeClr val="tx1"/>
                </a:solidFill>
              </a:rPr>
              <a:t>, sadece hibe desteği sağlanmaktadır.</a:t>
            </a:r>
            <a:br>
              <a:rPr lang="tr-TR" sz="2500" dirty="0">
                <a:solidFill>
                  <a:schemeClr val="tx1"/>
                </a:solidFill>
              </a:rPr>
            </a:br>
            <a:br>
              <a:rPr lang="tr-TR" sz="2500" dirty="0">
                <a:solidFill>
                  <a:schemeClr val="tx1"/>
                </a:solidFill>
              </a:rPr>
            </a:br>
            <a:r>
              <a:rPr lang="tr-TR" sz="2500" dirty="0">
                <a:solidFill>
                  <a:schemeClr val="tx1"/>
                </a:solidFill>
              </a:rPr>
              <a:t>- Gideceğiniz üniversitede kesinlikle </a:t>
            </a:r>
            <a:r>
              <a:rPr lang="tr-TR" sz="2500" b="1" dirty="0">
                <a:solidFill>
                  <a:srgbClr val="FF0000"/>
                </a:solidFill>
              </a:rPr>
              <a:t>katkı payı yatırmayacaksınız</a:t>
            </a:r>
            <a:r>
              <a:rPr lang="tr-TR" sz="2500" dirty="0">
                <a:solidFill>
                  <a:schemeClr val="tx1"/>
                </a:solidFill>
              </a:rPr>
              <a:t>. </a:t>
            </a:r>
            <a:br>
              <a:rPr lang="tr-TR" sz="2500" dirty="0">
                <a:solidFill>
                  <a:schemeClr val="tx1"/>
                </a:solidFill>
              </a:rPr>
            </a:br>
            <a:br>
              <a:rPr lang="tr-TR" sz="2500" dirty="0">
                <a:solidFill>
                  <a:schemeClr val="tx1"/>
                </a:solidFill>
              </a:rPr>
            </a:br>
            <a:r>
              <a:rPr lang="tr-TR" sz="2500" dirty="0">
                <a:solidFill>
                  <a:schemeClr val="tx1"/>
                </a:solidFill>
              </a:rPr>
              <a:t>- Faaliyet esnasında </a:t>
            </a:r>
            <a:r>
              <a:rPr lang="tr-TR" sz="2500" b="1" dirty="0">
                <a:solidFill>
                  <a:srgbClr val="FF0000"/>
                </a:solidFill>
              </a:rPr>
              <a:t>Türkiye’de alınan burslar kesilmez.</a:t>
            </a:r>
            <a:br>
              <a:rPr lang="tr-TR" sz="2500" dirty="0">
                <a:solidFill>
                  <a:schemeClr val="tx1"/>
                </a:solidFill>
              </a:rPr>
            </a:br>
            <a:br>
              <a:rPr lang="tr-TR" sz="2500" dirty="0"/>
            </a:br>
            <a:endParaRPr lang="tr-TR" sz="25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9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ÖĞRENİM HAREKETLİLİĞİ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8" y="1412776"/>
            <a:ext cx="7634809" cy="513068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Fakültenin/bölümün mevcut ikili anlaşmalarındaki kontenjanlar için başvurulur. </a:t>
            </a:r>
          </a:p>
          <a:p>
            <a:r>
              <a:rPr lang="en-GB" dirty="0"/>
              <a:t>https://www.erasmus.ankara.edu.tr/ogrenim-hareketliligi/</a:t>
            </a:r>
            <a:endParaRPr lang="tr-TR" dirty="0"/>
          </a:p>
          <a:p>
            <a:r>
              <a:rPr lang="en-GB" u="sng" dirty="0">
                <a:hlinkClick r:id="rId2"/>
              </a:rPr>
              <a:t>https://erasmusport.ankara.edu.tr/tr/euc-iias</a:t>
            </a:r>
            <a:endParaRPr lang="tr-TR" dirty="0"/>
          </a:p>
          <a:p>
            <a:endParaRPr lang="tr-TR" dirty="0"/>
          </a:p>
          <a:p>
            <a:r>
              <a:rPr lang="tr-TR" dirty="0"/>
              <a:t>2-12 ay arası paydaş üniversitede eğitim alınır.</a:t>
            </a:r>
          </a:p>
          <a:p>
            <a:r>
              <a:rPr lang="tr-TR" dirty="0"/>
              <a:t>Başarılı veya başarısız olan ders ve krediler transfer edilir, tanınma sağlanır.</a:t>
            </a:r>
          </a:p>
          <a:p>
            <a:r>
              <a:rPr lang="tr-TR" dirty="0"/>
              <a:t>Faaliyet süresinin kesintisiz gerçekleştirilmesi gerekir. Dönem araları, resmi tatiller kesinti kabul edilmez. (ör: 2025-2026 Güz-Bahar) </a:t>
            </a:r>
            <a:r>
              <a:rPr lang="tr-TR" b="1" dirty="0"/>
              <a:t>FAKAT;</a:t>
            </a:r>
          </a:p>
          <a:p>
            <a:r>
              <a:rPr lang="tr-TR" dirty="0"/>
              <a:t>***</a:t>
            </a:r>
            <a:r>
              <a:rPr lang="en-GB" dirty="0" err="1"/>
              <a:t>Evsahibi</a:t>
            </a:r>
            <a:r>
              <a:rPr lang="en-GB" dirty="0"/>
              <a:t> </a:t>
            </a:r>
            <a:r>
              <a:rPr lang="en-GB" dirty="0" err="1"/>
              <a:t>kurumun</a:t>
            </a:r>
            <a:r>
              <a:rPr lang="en-GB" dirty="0"/>
              <a:t> </a:t>
            </a:r>
            <a:r>
              <a:rPr lang="en-GB" dirty="0" err="1"/>
              <a:t>uygun</a:t>
            </a:r>
            <a:r>
              <a:rPr lang="en-GB" dirty="0"/>
              <a:t> </a:t>
            </a:r>
            <a:r>
              <a:rPr lang="en-GB" dirty="0" err="1"/>
              <a:t>görmesi</a:t>
            </a:r>
            <a:r>
              <a:rPr lang="en-GB" dirty="0"/>
              <a:t> </a:t>
            </a:r>
            <a:r>
              <a:rPr lang="en-GB" dirty="0" err="1"/>
              <a:t>halinde</a:t>
            </a:r>
            <a:r>
              <a:rPr lang="en-GB" dirty="0"/>
              <a:t>; </a:t>
            </a:r>
            <a:r>
              <a:rPr lang="en-GB" dirty="0" err="1"/>
              <a:t>proje</a:t>
            </a:r>
            <a:r>
              <a:rPr lang="en-GB" dirty="0"/>
              <a:t> </a:t>
            </a:r>
            <a:r>
              <a:rPr lang="en-GB" dirty="0" err="1"/>
              <a:t>bitiş</a:t>
            </a:r>
            <a:r>
              <a:rPr lang="en-GB" dirty="0"/>
              <a:t> </a:t>
            </a:r>
            <a:r>
              <a:rPr lang="en-GB" dirty="0" err="1"/>
              <a:t>tarihinden</a:t>
            </a:r>
            <a:r>
              <a:rPr lang="en-GB" dirty="0"/>
              <a:t> </a:t>
            </a:r>
            <a:r>
              <a:rPr lang="en-GB" dirty="0" err="1"/>
              <a:t>önce</a:t>
            </a:r>
            <a:r>
              <a:rPr lang="en-GB" dirty="0"/>
              <a:t> </a:t>
            </a:r>
            <a:r>
              <a:rPr lang="en-GB" dirty="0" err="1"/>
              <a:t>bitmek</a:t>
            </a:r>
            <a:r>
              <a:rPr lang="en-GB" dirty="0"/>
              <a:t> </a:t>
            </a:r>
            <a:r>
              <a:rPr lang="en-GB" dirty="0" err="1"/>
              <a:t>kaydıyla</a:t>
            </a:r>
            <a:r>
              <a:rPr lang="en-GB" dirty="0"/>
              <a:t> </a:t>
            </a:r>
            <a:r>
              <a:rPr lang="en-GB" dirty="0" err="1"/>
              <a:t>öğrenim</a:t>
            </a:r>
            <a:r>
              <a:rPr lang="en-GB" dirty="0"/>
              <a:t> </a:t>
            </a:r>
            <a:r>
              <a:rPr lang="en-GB" dirty="0" err="1"/>
              <a:t>hareketliliğinde</a:t>
            </a:r>
            <a:r>
              <a:rPr lang="en-GB" dirty="0"/>
              <a:t> </a:t>
            </a:r>
            <a:r>
              <a:rPr lang="en-GB" dirty="0" err="1"/>
              <a:t>bahar</a:t>
            </a:r>
            <a:r>
              <a:rPr lang="en-GB" dirty="0"/>
              <a:t> </a:t>
            </a:r>
            <a:r>
              <a:rPr lang="en-GB" dirty="0" err="1"/>
              <a:t>dönemini</a:t>
            </a:r>
            <a:r>
              <a:rPr lang="en-GB" dirty="0"/>
              <a:t> </a:t>
            </a:r>
            <a:r>
              <a:rPr lang="en-GB" dirty="0" err="1"/>
              <a:t>müteakip</a:t>
            </a:r>
            <a:r>
              <a:rPr lang="en-GB" dirty="0"/>
              <a:t> </a:t>
            </a:r>
            <a:r>
              <a:rPr lang="en-GB" dirty="0" err="1"/>
              <a:t>güz</a:t>
            </a:r>
            <a:r>
              <a:rPr lang="en-GB" dirty="0"/>
              <a:t> </a:t>
            </a:r>
            <a:r>
              <a:rPr lang="en-GB" dirty="0" err="1"/>
              <a:t>döneminde</a:t>
            </a:r>
            <a:r>
              <a:rPr lang="en-GB" dirty="0"/>
              <a:t> de </a:t>
            </a:r>
            <a:r>
              <a:rPr lang="en-GB" dirty="0" err="1"/>
              <a:t>hareketlilik</a:t>
            </a:r>
            <a:r>
              <a:rPr lang="en-GB" dirty="0"/>
              <a:t> </a:t>
            </a:r>
            <a:r>
              <a:rPr lang="en-GB" dirty="0" err="1"/>
              <a:t>yapılabilir</a:t>
            </a:r>
            <a:r>
              <a:rPr lang="en-GB" dirty="0"/>
              <a:t>. </a:t>
            </a:r>
            <a:r>
              <a:rPr lang="en-GB" dirty="0" err="1"/>
              <a:t>Anılan</a:t>
            </a:r>
            <a:r>
              <a:rPr lang="en-GB" dirty="0"/>
              <a:t> </a:t>
            </a:r>
            <a:r>
              <a:rPr lang="en-GB" dirty="0" err="1"/>
              <a:t>hareketlilik</a:t>
            </a:r>
            <a:r>
              <a:rPr lang="en-GB" dirty="0"/>
              <a:t> </a:t>
            </a:r>
            <a:r>
              <a:rPr lang="en-GB" dirty="0" err="1"/>
              <a:t>MT+’a</a:t>
            </a:r>
            <a:r>
              <a:rPr lang="en-GB" dirty="0"/>
              <a:t> </a:t>
            </a:r>
            <a:r>
              <a:rPr lang="en-GB" dirty="0" err="1"/>
              <a:t>tek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hareketlilik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kaydedilir</a:t>
            </a:r>
            <a:r>
              <a:rPr lang="en-GB" dirty="0"/>
              <a:t>, </a:t>
            </a:r>
            <a:r>
              <a:rPr lang="en-GB" dirty="0" err="1"/>
              <a:t>bahar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güz</a:t>
            </a:r>
            <a:r>
              <a:rPr lang="en-GB" dirty="0"/>
              <a:t> </a:t>
            </a:r>
            <a:r>
              <a:rPr lang="en-GB" dirty="0" err="1"/>
              <a:t>dönemleri</a:t>
            </a:r>
            <a:r>
              <a:rPr lang="en-GB" dirty="0"/>
              <a:t> </a:t>
            </a:r>
            <a:r>
              <a:rPr lang="en-GB" dirty="0" err="1"/>
              <a:t>arasındaki</a:t>
            </a:r>
            <a:r>
              <a:rPr lang="en-GB" dirty="0"/>
              <a:t> </a:t>
            </a:r>
            <a:r>
              <a:rPr lang="en-GB" dirty="0" err="1"/>
              <a:t>boşluklara</a:t>
            </a:r>
            <a:r>
              <a:rPr lang="en-GB" dirty="0"/>
              <a:t> </a:t>
            </a:r>
            <a:r>
              <a:rPr lang="en-GB" dirty="0" err="1"/>
              <a:t>hibe</a:t>
            </a:r>
            <a:r>
              <a:rPr lang="en-GB" dirty="0"/>
              <a:t> </a:t>
            </a:r>
            <a:r>
              <a:rPr lang="en-GB" dirty="0" err="1"/>
              <a:t>ödenmez</a:t>
            </a:r>
            <a:r>
              <a:rPr lang="en-GB" dirty="0"/>
              <a:t>.  </a:t>
            </a:r>
            <a:endParaRPr lang="tr-TR" dirty="0"/>
          </a:p>
          <a:p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STAJ HAREKETLİLİĞİ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3742" y="1268760"/>
            <a:ext cx="7228618" cy="5526497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Programa dahil ülkelerdeki bir işletmede, bir araştırma enstitüsünde, bir laboratuvarda veya akademik çalışma alanıyla ilgili bir kurum veya kuruluşta öğrencinin staj yapmasıdır. Yükseköğretim kurumunda ders takibi staj olarak kabul edilmez.</a:t>
            </a:r>
          </a:p>
          <a:p>
            <a:r>
              <a:rPr lang="tr-TR" dirty="0"/>
              <a:t>2-12 ay arası staj yapılabilir.</a:t>
            </a:r>
          </a:p>
          <a:p>
            <a:r>
              <a:rPr lang="en-GB" dirty="0"/>
              <a:t>Tam </a:t>
            </a:r>
            <a:r>
              <a:rPr lang="en-GB" dirty="0" err="1"/>
              <a:t>zamanlı</a:t>
            </a:r>
            <a:r>
              <a:rPr lang="en-GB" dirty="0"/>
              <a:t> </a:t>
            </a:r>
            <a:r>
              <a:rPr lang="en-GB" dirty="0" err="1"/>
              <a:t>staj</a:t>
            </a:r>
            <a:r>
              <a:rPr lang="en-GB" dirty="0"/>
              <a:t>, </a:t>
            </a:r>
            <a:r>
              <a:rPr lang="en-GB" dirty="0" err="1"/>
              <a:t>öğrencinin</a:t>
            </a:r>
            <a:r>
              <a:rPr lang="en-GB" dirty="0"/>
              <a:t> </a:t>
            </a:r>
            <a:r>
              <a:rPr lang="en-GB" dirty="0" err="1"/>
              <a:t>faaliyet</a:t>
            </a:r>
            <a:r>
              <a:rPr lang="en-GB" dirty="0"/>
              <a:t> </a:t>
            </a:r>
            <a:r>
              <a:rPr lang="en-GB" dirty="0" err="1"/>
              <a:t>süresi</a:t>
            </a:r>
            <a:r>
              <a:rPr lang="en-GB" dirty="0"/>
              <a:t> </a:t>
            </a:r>
            <a:r>
              <a:rPr lang="en-GB" dirty="0" err="1"/>
              <a:t>boyunca</a:t>
            </a:r>
            <a:r>
              <a:rPr lang="en-GB" dirty="0"/>
              <a:t> tam </a:t>
            </a:r>
            <a:r>
              <a:rPr lang="en-GB" dirty="0" err="1"/>
              <a:t>mesai</a:t>
            </a:r>
            <a:r>
              <a:rPr lang="en-GB" dirty="0"/>
              <a:t> </a:t>
            </a:r>
            <a:r>
              <a:rPr lang="en-GB" dirty="0" err="1"/>
              <a:t>günü</a:t>
            </a:r>
            <a:r>
              <a:rPr lang="en-GB" dirty="0"/>
              <a:t> </a:t>
            </a:r>
            <a:r>
              <a:rPr lang="en-GB" dirty="0" err="1"/>
              <a:t>esasına</a:t>
            </a:r>
            <a:r>
              <a:rPr lang="en-GB" dirty="0"/>
              <a:t> </a:t>
            </a:r>
            <a:r>
              <a:rPr lang="en-GB" dirty="0" err="1"/>
              <a:t>göre</a:t>
            </a:r>
            <a:r>
              <a:rPr lang="en-GB" dirty="0"/>
              <a:t> </a:t>
            </a:r>
            <a:r>
              <a:rPr lang="en-GB" dirty="0" err="1"/>
              <a:t>yaptığı</a:t>
            </a:r>
            <a:r>
              <a:rPr lang="en-GB" dirty="0"/>
              <a:t> </a:t>
            </a:r>
            <a:r>
              <a:rPr lang="en-GB" dirty="0" err="1"/>
              <a:t>stajdır</a:t>
            </a:r>
            <a:r>
              <a:rPr lang="en-GB" dirty="0"/>
              <a:t>.</a:t>
            </a:r>
            <a:endParaRPr lang="tr-TR" dirty="0"/>
          </a:p>
          <a:p>
            <a:r>
              <a:rPr lang="tr-TR" dirty="0"/>
              <a:t>Akademik tanınma sağlanır.</a:t>
            </a:r>
          </a:p>
          <a:p>
            <a:r>
              <a:rPr lang="tr-TR" dirty="0"/>
              <a:t>Son sınıfta başvurulmak suretiyle, mezun olarak 12 ay içerisinde gidilebilir.</a:t>
            </a:r>
          </a:p>
          <a:p>
            <a:r>
              <a:rPr lang="en-GB" dirty="0" err="1"/>
              <a:t>Mezuniyet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staj</a:t>
            </a:r>
            <a:r>
              <a:rPr lang="en-GB" dirty="0"/>
              <a:t> </a:t>
            </a:r>
            <a:r>
              <a:rPr lang="en-GB" dirty="0" err="1"/>
              <a:t>hareketliliği</a:t>
            </a:r>
            <a:r>
              <a:rPr lang="en-GB" dirty="0"/>
              <a:t>, </a:t>
            </a:r>
            <a:r>
              <a:rPr lang="en-GB" dirty="0" err="1"/>
              <a:t>mezuniyet</a:t>
            </a:r>
            <a:r>
              <a:rPr lang="en-GB" dirty="0"/>
              <a:t> </a:t>
            </a:r>
            <a:r>
              <a:rPr lang="en-GB" dirty="0" err="1"/>
              <a:t>tarihinden</a:t>
            </a:r>
            <a:r>
              <a:rPr lang="en-GB" dirty="0"/>
              <a:t> </a:t>
            </a:r>
            <a:r>
              <a:rPr lang="en-GB" dirty="0" err="1"/>
              <a:t>itibaren</a:t>
            </a:r>
            <a:r>
              <a:rPr lang="en-GB" dirty="0"/>
              <a:t> 12 ay </a:t>
            </a:r>
            <a:r>
              <a:rPr lang="en-GB" dirty="0" err="1"/>
              <a:t>içinde</a:t>
            </a:r>
            <a:r>
              <a:rPr lang="en-GB" dirty="0"/>
              <a:t> </a:t>
            </a:r>
            <a:r>
              <a:rPr lang="en-GB" dirty="0" err="1"/>
              <a:t>tamamlanmış</a:t>
            </a:r>
            <a:r>
              <a:rPr lang="en-GB" dirty="0"/>
              <a:t> </a:t>
            </a:r>
            <a:r>
              <a:rPr lang="en-GB" dirty="0" err="1"/>
              <a:t>olmalıdır</a:t>
            </a:r>
            <a:r>
              <a:rPr lang="en-GB" dirty="0"/>
              <a:t>.  </a:t>
            </a:r>
            <a:r>
              <a:rPr lang="en-GB" dirty="0" err="1"/>
              <a:t>Mezuniyet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staj</a:t>
            </a:r>
            <a:r>
              <a:rPr lang="en-GB" dirty="0"/>
              <a:t> </a:t>
            </a:r>
            <a:r>
              <a:rPr lang="en-GB" dirty="0" err="1"/>
              <a:t>süresi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öğrencinin</a:t>
            </a:r>
            <a:r>
              <a:rPr lang="en-GB" dirty="0"/>
              <a:t> </a:t>
            </a:r>
            <a:r>
              <a:rPr lang="en-GB" dirty="0" err="1"/>
              <a:t>aynı</a:t>
            </a:r>
            <a:r>
              <a:rPr lang="en-GB" dirty="0"/>
              <a:t> </a:t>
            </a:r>
            <a:r>
              <a:rPr lang="en-GB" dirty="0" err="1"/>
              <a:t>kademede</a:t>
            </a:r>
            <a:r>
              <a:rPr lang="en-GB" dirty="0"/>
              <a:t> </a:t>
            </a:r>
            <a:r>
              <a:rPr lang="en-GB" dirty="0" err="1"/>
              <a:t>gerçekleştirdiği</a:t>
            </a:r>
            <a:r>
              <a:rPr lang="en-GB" dirty="0"/>
              <a:t> </a:t>
            </a:r>
            <a:r>
              <a:rPr lang="en-GB" dirty="0" err="1"/>
              <a:t>hareketlilik</a:t>
            </a:r>
            <a:r>
              <a:rPr lang="en-GB" dirty="0"/>
              <a:t> </a:t>
            </a:r>
            <a:r>
              <a:rPr lang="en-GB" dirty="0" err="1"/>
              <a:t>süresi</a:t>
            </a:r>
            <a:r>
              <a:rPr lang="en-GB" dirty="0"/>
              <a:t> </a:t>
            </a:r>
            <a:r>
              <a:rPr lang="en-GB" dirty="0" err="1"/>
              <a:t>toplamı</a:t>
            </a:r>
            <a:r>
              <a:rPr lang="en-GB" dirty="0"/>
              <a:t> 12 </a:t>
            </a:r>
            <a:r>
              <a:rPr lang="en-GB" dirty="0" err="1"/>
              <a:t>ayı</a:t>
            </a:r>
            <a:r>
              <a:rPr lang="en-GB" dirty="0"/>
              <a:t> </a:t>
            </a:r>
            <a:r>
              <a:rPr lang="en-GB" dirty="0" err="1"/>
              <a:t>geçmemelidir</a:t>
            </a:r>
            <a:r>
              <a:rPr lang="en-GB" dirty="0"/>
              <a:t>.  </a:t>
            </a:r>
            <a:endParaRPr lang="tr-TR" dirty="0"/>
          </a:p>
          <a:p>
            <a:endParaRPr lang="tr-TR" dirty="0"/>
          </a:p>
          <a:p>
            <a:endParaRPr lang="en-US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70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Vector image of find on page computer icon | Free SV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-243408"/>
            <a:ext cx="4608512" cy="7488758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Nasıl Staj Yeri Bulunur?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9" y="2160590"/>
            <a:ext cx="5042521" cy="3880773"/>
          </a:xfrm>
        </p:spPr>
        <p:txBody>
          <a:bodyPr/>
          <a:lstStyle/>
          <a:p>
            <a:r>
              <a:rPr lang="tr-TR" dirty="0">
                <a:hlinkClick r:id="rId3"/>
              </a:rPr>
              <a:t>https://erasmusintern.org</a:t>
            </a:r>
            <a:endParaRPr lang="tr-TR" dirty="0"/>
          </a:p>
          <a:p>
            <a:r>
              <a:rPr lang="tr-TR" dirty="0"/>
              <a:t>Üniversitemizin anlaşmalı olduğu kurumlara göz atılabilir.</a:t>
            </a:r>
          </a:p>
          <a:p>
            <a:r>
              <a:rPr lang="tr-TR" dirty="0"/>
              <a:t>Koordinatörlerden destek alınabilir. Her bölümün bir </a:t>
            </a:r>
            <a:r>
              <a:rPr lang="tr-TR" dirty="0" err="1"/>
              <a:t>Erasmus</a:t>
            </a:r>
            <a:r>
              <a:rPr lang="tr-TR" dirty="0"/>
              <a:t> koordinatörü vardır.</a:t>
            </a:r>
          </a:p>
        </p:txBody>
      </p:sp>
    </p:spTree>
    <p:extLst>
      <p:ext uri="{BB962C8B-B14F-4D97-AF65-F5344CB8AC3E}">
        <p14:creationId xmlns:p14="http://schemas.microsoft.com/office/powerpoint/2010/main" val="2681535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4631" y="620688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tr-TR" sz="2600" b="1" dirty="0">
                <a:solidFill>
                  <a:srgbClr val="FF0000"/>
                </a:solidFill>
              </a:rPr>
              <a:t>ÜNİVERSİTE HAYATIM BOYUNCA KAÇ AY FAALİYETE KATILABİLİRİM?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464631" y="1922302"/>
            <a:ext cx="71251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dirty="0"/>
          </a:p>
          <a:p>
            <a:r>
              <a:rPr lang="tr-TR" sz="2000" dirty="0"/>
              <a:t>2 - 12 ay süreyle öğrenim</a:t>
            </a:r>
          </a:p>
          <a:p>
            <a:r>
              <a:rPr lang="tr-TR" sz="2000" dirty="0"/>
              <a:t>2 - 12 ay süreyle staj olmak üzere;</a:t>
            </a:r>
          </a:p>
          <a:p>
            <a:endParaRPr lang="tr-TR" sz="2000" dirty="0"/>
          </a:p>
          <a:p>
            <a:r>
              <a:rPr lang="tr-TR" sz="2000" dirty="0"/>
              <a:t>Her bir öğrenim kademesinde (lisans/</a:t>
            </a:r>
            <a:r>
              <a:rPr lang="tr-TR" sz="2000" dirty="0" err="1"/>
              <a:t>yl</a:t>
            </a:r>
            <a:r>
              <a:rPr lang="tr-TR" sz="2000" dirty="0"/>
              <a:t>/doktora) ayrı ayrı ve her bir kademede toplam 12 aya kadar faaliyet yapılabilir. (lisans 12 ay; </a:t>
            </a:r>
            <a:r>
              <a:rPr lang="tr-TR" sz="2000" dirty="0" err="1"/>
              <a:t>yl</a:t>
            </a:r>
            <a:r>
              <a:rPr lang="tr-TR" sz="2000" dirty="0"/>
              <a:t> 12 ay; </a:t>
            </a:r>
            <a:r>
              <a:rPr lang="tr-TR" sz="2000" dirty="0" err="1"/>
              <a:t>Phd</a:t>
            </a:r>
            <a:r>
              <a:rPr lang="tr-TR" sz="2000" dirty="0"/>
              <a:t> 12 ay şeklinde)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13286">
            <a:off x="8106033" y="6570211"/>
            <a:ext cx="168227" cy="19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7250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10261</TotalTime>
  <Words>978</Words>
  <Application>Microsoft Office PowerPoint</Application>
  <PresentationFormat>Ekran Gösterisi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Yüzeyler</vt:lpstr>
      <vt:lpstr>Erasmus+ Öğrenim Hareketliliği</vt:lpstr>
      <vt:lpstr> Erasmus+ Programı nedir?  AB'nin hibelendirdiği,   Avrupa ülkeleri ve Avrupa dışı ülkelerde,   öğrenim ve staj yapma olanağı sunan değişim programıdır. </vt:lpstr>
      <vt:lpstr>         Erasmus+ Programı ile Hangi Ülkelere Gidebilirim?</vt:lpstr>
      <vt:lpstr>BAŞVURU  ŞARTLARI</vt:lpstr>
      <vt:lpstr>  - Erasmus ücretsizdir, katılım için bir ücret ödenmez.  - Bununla birlikte bir burs programı değildir, sadece hibe desteği sağlanmaktadır.  - Gideceğiniz üniversitede kesinlikle katkı payı yatırmayacaksınız.   - Faaliyet esnasında Türkiye’de alınan burslar kesilmez.  </vt:lpstr>
      <vt:lpstr>ÖĞRENİM HAREKETLİLİĞİ</vt:lpstr>
      <vt:lpstr>STAJ HAREKETLİLİĞİ</vt:lpstr>
      <vt:lpstr>Nasıl Staj Yeri Bulunur?</vt:lpstr>
      <vt:lpstr>ÜNİVERSİTE HAYATIM BOYUNCA KAÇ AY FAALİYETE KATILABİLİRİM?</vt:lpstr>
      <vt:lpstr>EK HİBE ALABİLİR MİYİM?</vt:lpstr>
      <vt:lpstr>ÖĞRENİM ANLAŞMASI NEDEN ÖNEMLİ?</vt:lpstr>
      <vt:lpstr>NE KADAR HİBE ALIRIM?</vt:lpstr>
      <vt:lpstr>Ne yapmalıyım?</vt:lpstr>
      <vt:lpstr>İletişim Bilgilerimiz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PROGRAMI  ÖĞRENİM VE STAJ  HAREKETLİLİĞİ BİLGİLENDİRME TOPLANTISI</dc:title>
  <dc:creator>Canan</dc:creator>
  <cp:lastModifiedBy>Ismail.Karagulle</cp:lastModifiedBy>
  <cp:revision>278</cp:revision>
  <dcterms:created xsi:type="dcterms:W3CDTF">2013-04-30T12:19:42Z</dcterms:created>
  <dcterms:modified xsi:type="dcterms:W3CDTF">2025-03-05T12:34:50Z</dcterms:modified>
</cp:coreProperties>
</file>