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0" r:id="rId4"/>
    <p:sldId id="258" r:id="rId5"/>
    <p:sldId id="273" r:id="rId6"/>
    <p:sldId id="265" r:id="rId7"/>
    <p:sldId id="284" r:id="rId8"/>
    <p:sldId id="259" r:id="rId9"/>
    <p:sldId id="272" r:id="rId10"/>
    <p:sldId id="261" r:id="rId11"/>
    <p:sldId id="262" r:id="rId12"/>
    <p:sldId id="277" r:id="rId13"/>
    <p:sldId id="278" r:id="rId14"/>
    <p:sldId id="279" r:id="rId15"/>
    <p:sldId id="280" r:id="rId16"/>
    <p:sldId id="281" r:id="rId17"/>
    <p:sldId id="282" r:id="rId18"/>
    <p:sldId id="283" r:id="rId19"/>
    <p:sldId id="286" r:id="rId20"/>
    <p:sldId id="267" r:id="rId21"/>
    <p:sldId id="269" r:id="rId22"/>
    <p:sldId id="287" r:id="rId23"/>
    <p:sldId id="271"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7"/>
    <p:restoredTop sz="94590"/>
  </p:normalViewPr>
  <p:slideViewPr>
    <p:cSldViewPr>
      <p:cViewPr varScale="1">
        <p:scale>
          <a:sx n="86" d="100"/>
          <a:sy n="86" d="100"/>
        </p:scale>
        <p:origin x="2152"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2.09.2025</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2.09.2025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2.09.2025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2.09.2025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2.09.2025</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2.09.2025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2.09.2025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2.09.2025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2.09.2025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2.09.2025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2.09.2025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2.09.2025</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fade/>
  </p:transition>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285728"/>
            <a:ext cx="8429684" cy="1470025"/>
          </a:xfrm>
        </p:spPr>
        <p:txBody>
          <a:bodyPr>
            <a:normAutofit/>
          </a:bodyPr>
          <a:lstStyle/>
          <a:p>
            <a:pPr algn="ctr"/>
            <a:r>
              <a:rPr lang="tr-TR" b="1" dirty="0"/>
              <a:t>Ankara Üniversitesi Cinsel Taciz ve Saldırıya Karşı Destek Birimi</a:t>
            </a:r>
          </a:p>
        </p:txBody>
      </p:sp>
      <p:sp>
        <p:nvSpPr>
          <p:cNvPr id="3" name="2 Alt Başlık"/>
          <p:cNvSpPr>
            <a:spLocks noGrp="1"/>
          </p:cNvSpPr>
          <p:nvPr>
            <p:ph type="subTitle" idx="1"/>
          </p:nvPr>
        </p:nvSpPr>
        <p:spPr/>
        <p:txBody>
          <a:bodyPr/>
          <a:lstStyle/>
          <a:p>
            <a:endParaRPr lang="tr-TR" dirty="0"/>
          </a:p>
        </p:txBody>
      </p:sp>
      <p:pic>
        <p:nvPicPr>
          <p:cNvPr id="4" name="3 Resim" descr="brosur-on1100-780px.jpg"/>
          <p:cNvPicPr>
            <a:picLocks noChangeAspect="1"/>
          </p:cNvPicPr>
          <p:nvPr/>
        </p:nvPicPr>
        <p:blipFill>
          <a:blip r:embed="rId2"/>
          <a:stretch>
            <a:fillRect/>
          </a:stretch>
        </p:blipFill>
        <p:spPr>
          <a:xfrm>
            <a:off x="785786" y="1511949"/>
            <a:ext cx="7572428" cy="5346051"/>
          </a:xfrm>
          <a:prstGeom prst="rect">
            <a:avLst/>
          </a:prstGeom>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CTS KİMLERDEN OLUŞUR?</a:t>
            </a:r>
          </a:p>
        </p:txBody>
      </p:sp>
      <p:sp>
        <p:nvSpPr>
          <p:cNvPr id="3" name="2 İçerik Yer Tutucusu"/>
          <p:cNvSpPr>
            <a:spLocks noGrp="1"/>
          </p:cNvSpPr>
          <p:nvPr>
            <p:ph sz="quarter" idx="1"/>
          </p:nvPr>
        </p:nvSpPr>
        <p:spPr/>
        <p:txBody>
          <a:bodyPr/>
          <a:lstStyle/>
          <a:p>
            <a:r>
              <a:rPr lang="tr-TR" dirty="0">
                <a:latin typeface="+mj-lt"/>
              </a:rPr>
              <a:t>Sıfır tolerans eylem planına göre üniversitenin her fakülte ve yüksekokulunda bir CTS birimi kurulmalıdır. Yani birim her fakülte için danışman hoca, temsilci öğrenci, idari personel ve gönüllü öğrencilerden oluşmaktadır.</a:t>
            </a:r>
          </a:p>
          <a:p>
            <a:r>
              <a:rPr lang="tr-TR" dirty="0">
                <a:latin typeface="+mj-lt"/>
              </a:rPr>
              <a:t>CTS yerleşke olarak hukuk fakültesi içinde faaliyet göstermektedir.</a:t>
            </a:r>
          </a:p>
          <a:p>
            <a:pPr>
              <a:buNone/>
            </a:pPr>
            <a:endParaRPr lang="tr-TR" dirty="0">
              <a:latin typeface="+mj-lt"/>
            </a:endParaRPr>
          </a:p>
        </p:txBody>
      </p:sp>
      <p:pic>
        <p:nvPicPr>
          <p:cNvPr id="5" name="4 Resim" descr="20200728_203303.jpg"/>
          <p:cNvPicPr>
            <a:picLocks noChangeAspect="1"/>
          </p:cNvPicPr>
          <p:nvPr/>
        </p:nvPicPr>
        <p:blipFill>
          <a:blip r:embed="rId2" cstate="print"/>
          <a:stretch>
            <a:fillRect/>
          </a:stretch>
        </p:blipFill>
        <p:spPr>
          <a:xfrm>
            <a:off x="0" y="6121342"/>
            <a:ext cx="1185840" cy="736658"/>
          </a:xfrm>
          <a:prstGeom prst="rect">
            <a:avLst/>
          </a:prstGeom>
        </p:spPr>
      </p:pic>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a:t>BİRİM HANGİ HİZMETLERİ SUNAR?</a:t>
            </a:r>
          </a:p>
        </p:txBody>
      </p:sp>
      <p:sp>
        <p:nvSpPr>
          <p:cNvPr id="3" name="2 İçerik Yer Tutucusu"/>
          <p:cNvSpPr>
            <a:spLocks noGrp="1"/>
          </p:cNvSpPr>
          <p:nvPr>
            <p:ph sz="quarter" idx="1"/>
          </p:nvPr>
        </p:nvSpPr>
        <p:spPr/>
        <p:txBody>
          <a:bodyPr/>
          <a:lstStyle/>
          <a:p>
            <a:pPr marL="0" indent="0">
              <a:defRPr/>
            </a:pPr>
            <a:r>
              <a:rPr lang="tr-TR" sz="2800" dirty="0">
                <a:latin typeface="+mj-lt"/>
              </a:rPr>
              <a:t>Hukuki destek</a:t>
            </a:r>
          </a:p>
          <a:p>
            <a:pPr marL="0" indent="0">
              <a:defRPr/>
            </a:pPr>
            <a:r>
              <a:rPr lang="tr-TR" sz="2800" dirty="0">
                <a:latin typeface="+mj-lt"/>
              </a:rPr>
              <a:t>Psikolojik destek</a:t>
            </a:r>
          </a:p>
          <a:p>
            <a:pPr marL="0" indent="0">
              <a:defRPr/>
            </a:pPr>
            <a:r>
              <a:rPr lang="tr-TR" sz="2800" dirty="0">
                <a:latin typeface="+mj-lt"/>
              </a:rPr>
              <a:t>Maddi destek</a:t>
            </a:r>
          </a:p>
          <a:p>
            <a:pPr marL="0" indent="0">
              <a:defRPr/>
            </a:pPr>
            <a:r>
              <a:rPr lang="tr-TR" altLang="tr-TR" sz="2800" u="sng" dirty="0">
                <a:latin typeface="+mj-lt"/>
              </a:rPr>
              <a:t>Cinsel taciz ve cinsel </a:t>
            </a:r>
            <a:r>
              <a:rPr lang="tr-TR" altLang="tr-TR" sz="2800" u="sng" dirty="0" err="1">
                <a:latin typeface="+mj-lt"/>
              </a:rPr>
              <a:t>saldıryla</a:t>
            </a:r>
            <a:r>
              <a:rPr lang="tr-TR" altLang="tr-TR" sz="2800" u="sng" dirty="0">
                <a:latin typeface="+mj-lt"/>
              </a:rPr>
              <a:t> karşılaştığınızda sizi yalnız bırakmaz. Çevrenin mağdur etmelerine karşı korur. Birim “</a:t>
            </a:r>
            <a:r>
              <a:rPr lang="tr-TR" altLang="tr-TR" sz="2800" b="1" u="sng" dirty="0">
                <a:latin typeface="+mj-lt"/>
              </a:rPr>
              <a:t>Gizlilik </a:t>
            </a:r>
            <a:r>
              <a:rPr lang="tr-TR" altLang="tr-TR" sz="2800" u="sng" dirty="0">
                <a:latin typeface="+mj-lt"/>
              </a:rPr>
              <a:t>ilkesine göre çalışır. İstemediğiniz hiçbir davranışa sizi zorlamaz ve beyanlarınızı </a:t>
            </a:r>
            <a:r>
              <a:rPr lang="tr-TR" altLang="tr-TR" sz="3200" u="sng" dirty="0">
                <a:latin typeface="+mj-lt"/>
              </a:rPr>
              <a:t>gizli </a:t>
            </a:r>
            <a:r>
              <a:rPr lang="tr-TR" altLang="tr-TR" sz="2800" u="sng" dirty="0">
                <a:latin typeface="+mj-lt"/>
              </a:rPr>
              <a:t>tutar.</a:t>
            </a:r>
          </a:p>
          <a:p>
            <a:pPr marL="0" indent="0">
              <a:defRPr/>
            </a:pPr>
            <a:endParaRPr lang="tr-TR" sz="2800" dirty="0">
              <a:latin typeface="+mj-lt"/>
            </a:endParaRPr>
          </a:p>
          <a:p>
            <a:endParaRPr lang="tr-TR" dirty="0">
              <a:latin typeface="+mj-lt"/>
            </a:endParaRPr>
          </a:p>
        </p:txBody>
      </p:sp>
      <p:pic>
        <p:nvPicPr>
          <p:cNvPr id="5" name="4 Resim" descr="20200728_203303.jpg"/>
          <p:cNvPicPr>
            <a:picLocks noChangeAspect="1"/>
          </p:cNvPicPr>
          <p:nvPr/>
        </p:nvPicPr>
        <p:blipFill>
          <a:blip r:embed="rId2" cstate="print"/>
          <a:stretch>
            <a:fillRect/>
          </a:stretch>
        </p:blipFill>
        <p:spPr>
          <a:xfrm>
            <a:off x="0" y="6121342"/>
            <a:ext cx="1185840" cy="736658"/>
          </a:xfrm>
          <a:prstGeom prst="rect">
            <a:avLst/>
          </a:prstGeom>
        </p:spPr>
      </p:pic>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920133-F1AD-4341-BABE-53820DB95B1B}"/>
              </a:ext>
            </a:extLst>
          </p:cNvPr>
          <p:cNvSpPr>
            <a:spLocks noGrp="1"/>
          </p:cNvSpPr>
          <p:nvPr>
            <p:ph type="title"/>
          </p:nvPr>
        </p:nvSpPr>
        <p:spPr/>
        <p:txBody>
          <a:bodyPr>
            <a:normAutofit fontScale="90000"/>
          </a:bodyPr>
          <a:lstStyle/>
          <a:p>
            <a:r>
              <a:rPr lang="en-US" dirty="0" err="1"/>
              <a:t>Cinsel</a:t>
            </a:r>
            <a:r>
              <a:rPr lang="en-US" dirty="0"/>
              <a:t> </a:t>
            </a:r>
            <a:r>
              <a:rPr lang="en-US" dirty="0" err="1"/>
              <a:t>Taciz</a:t>
            </a:r>
            <a:r>
              <a:rPr lang="en-US" dirty="0"/>
              <a:t> </a:t>
            </a:r>
            <a:r>
              <a:rPr lang="en-US" dirty="0" err="1"/>
              <a:t>ve</a:t>
            </a:r>
            <a:r>
              <a:rPr lang="en-US" dirty="0"/>
              <a:t> </a:t>
            </a:r>
            <a:r>
              <a:rPr lang="en-US" dirty="0" err="1"/>
              <a:t>Saldırıda</a:t>
            </a:r>
            <a:r>
              <a:rPr lang="en-US" dirty="0"/>
              <a:t> </a:t>
            </a:r>
            <a:r>
              <a:rPr lang="en-US" dirty="0" err="1"/>
              <a:t>Bulunmanın</a:t>
            </a:r>
            <a:r>
              <a:rPr lang="en-US" dirty="0"/>
              <a:t> </a:t>
            </a:r>
            <a:r>
              <a:rPr lang="en-US" dirty="0" err="1"/>
              <a:t>Hukuki</a:t>
            </a:r>
            <a:r>
              <a:rPr lang="en-US" dirty="0"/>
              <a:t> </a:t>
            </a:r>
            <a:r>
              <a:rPr lang="en-US" dirty="0" err="1"/>
              <a:t>Sonuçları</a:t>
            </a:r>
            <a:endParaRPr lang="en-US" dirty="0"/>
          </a:p>
        </p:txBody>
      </p:sp>
      <p:sp>
        <p:nvSpPr>
          <p:cNvPr id="3" name="İçerik Yer Tutucusu 2">
            <a:extLst>
              <a:ext uri="{FF2B5EF4-FFF2-40B4-BE49-F238E27FC236}">
                <a16:creationId xmlns:a16="http://schemas.microsoft.com/office/drawing/2014/main" id="{51E7AAE6-A6F1-3846-995C-4D199D6D0BC2}"/>
              </a:ext>
            </a:extLst>
          </p:cNvPr>
          <p:cNvSpPr>
            <a:spLocks noGrp="1"/>
          </p:cNvSpPr>
          <p:nvPr>
            <p:ph sz="quarter" idx="1"/>
          </p:nvPr>
        </p:nvSpPr>
        <p:spPr/>
        <p:txBody>
          <a:bodyPr>
            <a:normAutofit fontScale="77500" lnSpcReduction="20000"/>
          </a:bodyPr>
          <a:lstStyle/>
          <a:p>
            <a:r>
              <a:rPr lang="en-US" dirty="0" err="1"/>
              <a:t>Üniversitede</a:t>
            </a:r>
            <a:r>
              <a:rPr lang="en-US" dirty="0"/>
              <a:t> </a:t>
            </a:r>
            <a:r>
              <a:rPr lang="en-US" dirty="0" err="1"/>
              <a:t>neler</a:t>
            </a:r>
            <a:r>
              <a:rPr lang="en-US" dirty="0"/>
              <a:t> </a:t>
            </a:r>
            <a:r>
              <a:rPr lang="en-US" dirty="0" err="1"/>
              <a:t>yapılabilir</a:t>
            </a:r>
            <a:r>
              <a:rPr lang="en-US" dirty="0"/>
              <a:t>?</a:t>
            </a:r>
          </a:p>
          <a:p>
            <a:r>
              <a:rPr lang="en-US" dirty="0" err="1"/>
              <a:t>Disiplin</a:t>
            </a:r>
            <a:r>
              <a:rPr lang="en-US" dirty="0"/>
              <a:t> </a:t>
            </a:r>
            <a:r>
              <a:rPr lang="en-US" dirty="0" err="1"/>
              <a:t>soruşturması-ceza</a:t>
            </a:r>
            <a:r>
              <a:rPr lang="en-US" dirty="0"/>
              <a:t> </a:t>
            </a:r>
            <a:r>
              <a:rPr lang="en-US" dirty="0" err="1"/>
              <a:t>soruşturması</a:t>
            </a:r>
            <a:r>
              <a:rPr lang="en-US" dirty="0"/>
              <a:t> </a:t>
            </a:r>
            <a:r>
              <a:rPr lang="en-US" dirty="0" err="1"/>
              <a:t>açılması</a:t>
            </a:r>
            <a:endParaRPr lang="en-US" dirty="0"/>
          </a:p>
          <a:p>
            <a:r>
              <a:rPr lang="tr-TR" b="1" dirty="0"/>
              <a:t>2547 Sayılı YÖK Kanunu</a:t>
            </a:r>
            <a:r>
              <a:rPr lang="tr-TR" dirty="0"/>
              <a:t>: Akademik idari-personele yönelik disiplin soruşturması</a:t>
            </a:r>
          </a:p>
          <a:p>
            <a:endParaRPr lang="en-US" dirty="0"/>
          </a:p>
          <a:p>
            <a:r>
              <a:rPr lang="tr-TR" dirty="0"/>
              <a:t> (4) Kademe ilerlemesinin durdurulması veya birden fazla ücretten kesme:</a:t>
            </a:r>
          </a:p>
          <a:p>
            <a:r>
              <a:rPr lang="tr-TR" dirty="0"/>
              <a:t>h) Görevin yerine getirilmesinde dil, ırk, renk, cinsiyet, siyasi düşünce, felsefi inanç, din ve mezhep ayrımı yapmak, görevin gereklerine aykırı davranmak suretiyle kişilerin yarar veya zararını hedef tutan davranışlarda bulunmak.</a:t>
            </a:r>
          </a:p>
          <a:p>
            <a:r>
              <a:rPr lang="tr-TR" dirty="0"/>
              <a:t>6) Kamu görevinden çıkarma: Kamu kurum ve kuruluşları ile vakıf yükseköğretim kurumlarında öğretim elemanı ve memur olarak bir daha atanmamak üzere kamu görevinden çıkarmadır. Kamu görevinden çıkarma cezasını gerektiren fiiller şunlardır:</a:t>
            </a:r>
          </a:p>
          <a:p>
            <a:r>
              <a:rPr lang="tr-TR" dirty="0"/>
              <a:t>b) Amire, iş arkadaşlarına, personeline, hizmetten yararlananlara veya öğrencilerine fiili saldırıda veya cinsel tacizde bulunmak.</a:t>
            </a:r>
            <a:endParaRPr lang="en-US" dirty="0"/>
          </a:p>
        </p:txBody>
      </p:sp>
      <p:pic>
        <p:nvPicPr>
          <p:cNvPr id="4" name="3 Resim" descr="20200728_203303.jpg">
            <a:extLst>
              <a:ext uri="{FF2B5EF4-FFF2-40B4-BE49-F238E27FC236}">
                <a16:creationId xmlns:a16="http://schemas.microsoft.com/office/drawing/2014/main" id="{C4C9C9CB-C0AB-304F-A23A-102A0AD09DDF}"/>
              </a:ext>
            </a:extLst>
          </p:cNvPr>
          <p:cNvPicPr>
            <a:picLocks noChangeAspect="1"/>
          </p:cNvPicPr>
          <p:nvPr/>
        </p:nvPicPr>
        <p:blipFill>
          <a:blip r:embed="rId2" cstate="print"/>
          <a:stretch>
            <a:fillRect/>
          </a:stretch>
        </p:blipFill>
        <p:spPr>
          <a:xfrm>
            <a:off x="0" y="6121342"/>
            <a:ext cx="1185840" cy="736658"/>
          </a:xfrm>
          <a:prstGeom prst="rect">
            <a:avLst/>
          </a:prstGeom>
        </p:spPr>
      </p:pic>
    </p:spTree>
    <p:extLst>
      <p:ext uri="{BB962C8B-B14F-4D97-AF65-F5344CB8AC3E}">
        <p14:creationId xmlns:p14="http://schemas.microsoft.com/office/powerpoint/2010/main" val="330407872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236CC6-E729-B645-BDB5-AE6CD354B09D}"/>
              </a:ext>
            </a:extLst>
          </p:cNvPr>
          <p:cNvSpPr>
            <a:spLocks noGrp="1"/>
          </p:cNvSpPr>
          <p:nvPr>
            <p:ph type="title"/>
          </p:nvPr>
        </p:nvSpPr>
        <p:spPr/>
        <p:txBody>
          <a:bodyPr>
            <a:normAutofit/>
          </a:bodyPr>
          <a:lstStyle/>
          <a:p>
            <a:r>
              <a:rPr lang="en-US" dirty="0"/>
              <a:t>2547 </a:t>
            </a:r>
            <a:r>
              <a:rPr lang="en-US" dirty="0" err="1"/>
              <a:t>sayılı</a:t>
            </a:r>
            <a:r>
              <a:rPr lang="en-US" dirty="0"/>
              <a:t> </a:t>
            </a:r>
            <a:r>
              <a:rPr lang="en-US" dirty="0" err="1"/>
              <a:t>Yök</a:t>
            </a:r>
            <a:r>
              <a:rPr lang="en-US" dirty="0"/>
              <a:t> </a:t>
            </a:r>
            <a:r>
              <a:rPr lang="en-US" dirty="0" err="1"/>
              <a:t>Kanunu</a:t>
            </a:r>
            <a:endParaRPr lang="en-US" dirty="0"/>
          </a:p>
        </p:txBody>
      </p:sp>
      <p:sp>
        <p:nvSpPr>
          <p:cNvPr id="3" name="İçerik Yer Tutucusu 2">
            <a:extLst>
              <a:ext uri="{FF2B5EF4-FFF2-40B4-BE49-F238E27FC236}">
                <a16:creationId xmlns:a16="http://schemas.microsoft.com/office/drawing/2014/main" id="{3EBD0999-31B8-AA45-8199-546900865C5E}"/>
              </a:ext>
            </a:extLst>
          </p:cNvPr>
          <p:cNvSpPr>
            <a:spLocks noGrp="1"/>
          </p:cNvSpPr>
          <p:nvPr>
            <p:ph sz="quarter" idx="1"/>
          </p:nvPr>
        </p:nvSpPr>
        <p:spPr/>
        <p:txBody>
          <a:bodyPr>
            <a:normAutofit fontScale="92500" lnSpcReduction="10000"/>
          </a:bodyPr>
          <a:lstStyle/>
          <a:p>
            <a:r>
              <a:rPr lang="tr-TR" dirty="0"/>
              <a:t>1.madde </a:t>
            </a:r>
          </a:p>
          <a:p>
            <a:r>
              <a:rPr lang="tr-TR" dirty="0"/>
              <a:t>b. </a:t>
            </a:r>
            <a:r>
              <a:rPr lang="tr-TR" b="1" dirty="0"/>
              <a:t>(Değişik: 2/12/2016 - 6764/26 </a:t>
            </a:r>
            <a:r>
              <a:rPr lang="tr-TR" b="1" dirty="0" err="1"/>
              <a:t>md.</a:t>
            </a:r>
            <a:r>
              <a:rPr lang="tr-TR" b="1" dirty="0"/>
              <a:t>) </a:t>
            </a:r>
            <a:r>
              <a:rPr lang="tr-TR" dirty="0"/>
              <a:t>Devlet ve vakıf yükseköğretim kurumlarının öğretim elemanlarına uygulanabilecek disiplin cezaları uyarma, kınama, aylıktan veya ücretten kesme, kademe ilerlemesinin durdurulması veya birden fazla ücretten kesme, üniversite öğretim mesleğinden çıkarma ve kamu görevinden çıkarma cezalarıdır. </a:t>
            </a:r>
            <a:r>
              <a:rPr lang="tr-TR" b="1" dirty="0"/>
              <a:t>(Ek cümleler:15/4/2020-7243/7 </a:t>
            </a:r>
            <a:r>
              <a:rPr lang="tr-TR" b="1" dirty="0" err="1"/>
              <a:t>md.</a:t>
            </a:r>
            <a:r>
              <a:rPr lang="tr-TR" b="1" dirty="0"/>
              <a:t>)</a:t>
            </a:r>
            <a:r>
              <a:rPr lang="tr-TR" dirty="0"/>
              <a:t> Öğretim elemanları dışında iş sözleşmesiyle çalışan personel 22/5/2003 tarihli ve 4857 sayılı İş Kanunu ve iş sözleşmesi veya toplu iş sözleşmesine tabidir. Memurlar hakkında ise 657 sayılı Devlet Memurları Kanununun 125 inci maddesi uygulanır.</a:t>
            </a:r>
          </a:p>
          <a:p>
            <a:br>
              <a:rPr lang="tr-TR" dirty="0"/>
            </a:br>
            <a:endParaRPr lang="en-US" dirty="0"/>
          </a:p>
        </p:txBody>
      </p:sp>
      <p:pic>
        <p:nvPicPr>
          <p:cNvPr id="4" name="3 Resim" descr="20200728_203303.jpg">
            <a:extLst>
              <a:ext uri="{FF2B5EF4-FFF2-40B4-BE49-F238E27FC236}">
                <a16:creationId xmlns:a16="http://schemas.microsoft.com/office/drawing/2014/main" id="{78624716-AEF5-D342-8B7A-3C683ACA2F71}"/>
              </a:ext>
            </a:extLst>
          </p:cNvPr>
          <p:cNvPicPr>
            <a:picLocks noChangeAspect="1"/>
          </p:cNvPicPr>
          <p:nvPr/>
        </p:nvPicPr>
        <p:blipFill>
          <a:blip r:embed="rId2" cstate="print"/>
          <a:stretch>
            <a:fillRect/>
          </a:stretch>
        </p:blipFill>
        <p:spPr>
          <a:xfrm>
            <a:off x="0" y="6121342"/>
            <a:ext cx="1185840" cy="736658"/>
          </a:xfrm>
          <a:prstGeom prst="rect">
            <a:avLst/>
          </a:prstGeom>
        </p:spPr>
      </p:pic>
    </p:spTree>
    <p:extLst>
      <p:ext uri="{BB962C8B-B14F-4D97-AF65-F5344CB8AC3E}">
        <p14:creationId xmlns:p14="http://schemas.microsoft.com/office/powerpoint/2010/main" val="4012243437"/>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04AFFA-0E87-7046-AA70-2144C161B58D}"/>
              </a:ext>
            </a:extLst>
          </p:cNvPr>
          <p:cNvSpPr>
            <a:spLocks noGrp="1"/>
          </p:cNvSpPr>
          <p:nvPr>
            <p:ph type="title"/>
          </p:nvPr>
        </p:nvSpPr>
        <p:spPr/>
        <p:txBody>
          <a:bodyPr/>
          <a:lstStyle/>
          <a:p>
            <a:r>
              <a:rPr lang="en-US" dirty="0" err="1"/>
              <a:t>Devlet</a:t>
            </a:r>
            <a:r>
              <a:rPr lang="en-US" dirty="0"/>
              <a:t> </a:t>
            </a:r>
            <a:r>
              <a:rPr lang="en-US" dirty="0" err="1"/>
              <a:t>Memurları</a:t>
            </a:r>
            <a:r>
              <a:rPr lang="en-US" dirty="0"/>
              <a:t> </a:t>
            </a:r>
            <a:r>
              <a:rPr lang="en-US" dirty="0" err="1"/>
              <a:t>Kanunu</a:t>
            </a:r>
            <a:r>
              <a:rPr lang="en-US" dirty="0"/>
              <a:t>: 125.madde</a:t>
            </a:r>
          </a:p>
        </p:txBody>
      </p:sp>
      <p:sp>
        <p:nvSpPr>
          <p:cNvPr id="3" name="İçerik Yer Tutucusu 2">
            <a:extLst>
              <a:ext uri="{FF2B5EF4-FFF2-40B4-BE49-F238E27FC236}">
                <a16:creationId xmlns:a16="http://schemas.microsoft.com/office/drawing/2014/main" id="{FA863E19-8AB8-B340-9E55-B20C8EEB5133}"/>
              </a:ext>
            </a:extLst>
          </p:cNvPr>
          <p:cNvSpPr>
            <a:spLocks noGrp="1"/>
          </p:cNvSpPr>
          <p:nvPr>
            <p:ph sz="quarter" idx="1"/>
          </p:nvPr>
        </p:nvSpPr>
        <p:spPr/>
        <p:txBody>
          <a:bodyPr/>
          <a:lstStyle/>
          <a:p>
            <a:r>
              <a:rPr lang="tr-TR" dirty="0"/>
              <a:t>B - Kınama: Memura, görevinde ve davranışlarında kusurlu olduğunun yazı ile bildirilmesidir.</a:t>
            </a:r>
          </a:p>
          <a:p>
            <a:r>
              <a:rPr lang="tr-TR" dirty="0"/>
              <a:t>g) İş arkadaşlarına, maiyetindeki personele ve iş sahiplerine kötü muamelede bulunmak, </a:t>
            </a:r>
          </a:p>
          <a:p>
            <a:r>
              <a:rPr lang="tr-TR" dirty="0"/>
              <a:t>h) İş arkadaşlarına ve iş sahiplerine söz veya hareketle sataşmak, </a:t>
            </a:r>
          </a:p>
          <a:p>
            <a:r>
              <a:rPr lang="tr-TR" dirty="0"/>
              <a:t>ı) Görev mahallinde genel ahlak ve edep dışı davranışlarda bulunmak ve bu tür yazı yazmak, işaret, resim ve benzeri şekiller çizmek ve yapmak,</a:t>
            </a:r>
            <a:endParaRPr lang="en-US" dirty="0"/>
          </a:p>
        </p:txBody>
      </p:sp>
      <p:pic>
        <p:nvPicPr>
          <p:cNvPr id="4" name="3 Resim" descr="20200728_203303.jpg">
            <a:extLst>
              <a:ext uri="{FF2B5EF4-FFF2-40B4-BE49-F238E27FC236}">
                <a16:creationId xmlns:a16="http://schemas.microsoft.com/office/drawing/2014/main" id="{36A8B679-B527-794B-8806-2F2E46BDB51B}"/>
              </a:ext>
            </a:extLst>
          </p:cNvPr>
          <p:cNvPicPr>
            <a:picLocks noChangeAspect="1"/>
          </p:cNvPicPr>
          <p:nvPr/>
        </p:nvPicPr>
        <p:blipFill>
          <a:blip r:embed="rId2" cstate="print"/>
          <a:stretch>
            <a:fillRect/>
          </a:stretch>
        </p:blipFill>
        <p:spPr>
          <a:xfrm>
            <a:off x="0" y="6121342"/>
            <a:ext cx="1185840" cy="736658"/>
          </a:xfrm>
          <a:prstGeom prst="rect">
            <a:avLst/>
          </a:prstGeom>
        </p:spPr>
      </p:pic>
    </p:spTree>
    <p:extLst>
      <p:ext uri="{BB962C8B-B14F-4D97-AF65-F5344CB8AC3E}">
        <p14:creationId xmlns:p14="http://schemas.microsoft.com/office/powerpoint/2010/main" val="761259299"/>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1DC9C1-1554-5C4A-840B-7572392B254B}"/>
              </a:ext>
            </a:extLst>
          </p:cNvPr>
          <p:cNvSpPr>
            <a:spLocks noGrp="1"/>
          </p:cNvSpPr>
          <p:nvPr>
            <p:ph type="title"/>
          </p:nvPr>
        </p:nvSpPr>
        <p:spPr/>
        <p:txBody>
          <a:bodyPr/>
          <a:lstStyle/>
          <a:p>
            <a:r>
              <a:rPr lang="en-US" dirty="0" err="1"/>
              <a:t>Devlet</a:t>
            </a:r>
            <a:r>
              <a:rPr lang="en-US" dirty="0"/>
              <a:t> </a:t>
            </a:r>
            <a:r>
              <a:rPr lang="en-US" dirty="0" err="1"/>
              <a:t>Memurları</a:t>
            </a:r>
            <a:r>
              <a:rPr lang="en-US" dirty="0"/>
              <a:t> </a:t>
            </a:r>
            <a:r>
              <a:rPr lang="en-US" dirty="0" err="1"/>
              <a:t>Kanunu</a:t>
            </a:r>
            <a:r>
              <a:rPr lang="en-US" dirty="0"/>
              <a:t>: 125.madde</a:t>
            </a:r>
          </a:p>
        </p:txBody>
      </p:sp>
      <p:sp>
        <p:nvSpPr>
          <p:cNvPr id="3" name="İçerik Yer Tutucusu 2">
            <a:extLst>
              <a:ext uri="{FF2B5EF4-FFF2-40B4-BE49-F238E27FC236}">
                <a16:creationId xmlns:a16="http://schemas.microsoft.com/office/drawing/2014/main" id="{9FC3183A-79D1-F246-987B-7CD60508D676}"/>
              </a:ext>
            </a:extLst>
          </p:cNvPr>
          <p:cNvSpPr>
            <a:spLocks noGrp="1"/>
          </p:cNvSpPr>
          <p:nvPr>
            <p:ph sz="quarter" idx="1"/>
          </p:nvPr>
        </p:nvSpPr>
        <p:spPr/>
        <p:txBody>
          <a:bodyPr>
            <a:normAutofit fontScale="92500"/>
          </a:bodyPr>
          <a:lstStyle/>
          <a:p>
            <a:r>
              <a:rPr lang="tr-TR" dirty="0"/>
              <a:t>D - Kademe ilerlemesinin durdurulması: Fiilin ağırlık derecesine göre memurun, bulunduğu kademede ilerlemesinin 1 - 3 yıl durdurulmasıdır.</a:t>
            </a:r>
          </a:p>
          <a:p>
            <a:r>
              <a:rPr lang="tr-TR" dirty="0"/>
              <a:t>ı) Görevin yerine getirilmesinde dil, ırk, cinsiyet, siyasi düşünce, felsefi inanç, din ve mezhep ayrımı yapmak, kişilerin yarar veya zararını hedef tutan davranışlarda bulunmak,</a:t>
            </a:r>
          </a:p>
          <a:p>
            <a:r>
              <a:rPr lang="tr-TR" dirty="0"/>
              <a:t>E - Devlet memurluğundan çıkarma: Bir daha Devlet memurluğuna atanmamak üzere memurluktan çıkarmaktır.</a:t>
            </a:r>
          </a:p>
          <a:p>
            <a:r>
              <a:rPr lang="tr-TR" dirty="0"/>
              <a:t>f) Amirlerine, maiyetindekilere ve iş sahiplerine fiili tecavüzde bulunmak, </a:t>
            </a:r>
          </a:p>
          <a:p>
            <a:r>
              <a:rPr lang="tr-TR" dirty="0"/>
              <a:t>g) Memurluk sıfatı ile bağdaşmayacak nitelik ve derecede yüz kızartıcı ve utanç verici hareketlerde bulunmak,</a:t>
            </a:r>
            <a:endParaRPr lang="en-US" dirty="0"/>
          </a:p>
        </p:txBody>
      </p:sp>
      <p:pic>
        <p:nvPicPr>
          <p:cNvPr id="4" name="3 Resim" descr="20200728_203303.jpg">
            <a:extLst>
              <a:ext uri="{FF2B5EF4-FFF2-40B4-BE49-F238E27FC236}">
                <a16:creationId xmlns:a16="http://schemas.microsoft.com/office/drawing/2014/main" id="{BDE80FB7-FB1D-D849-A437-76B6D064F13C}"/>
              </a:ext>
            </a:extLst>
          </p:cNvPr>
          <p:cNvPicPr>
            <a:picLocks noChangeAspect="1"/>
          </p:cNvPicPr>
          <p:nvPr/>
        </p:nvPicPr>
        <p:blipFill>
          <a:blip r:embed="rId2" cstate="print"/>
          <a:stretch>
            <a:fillRect/>
          </a:stretch>
        </p:blipFill>
        <p:spPr>
          <a:xfrm>
            <a:off x="0" y="6121342"/>
            <a:ext cx="1185840" cy="736658"/>
          </a:xfrm>
          <a:prstGeom prst="rect">
            <a:avLst/>
          </a:prstGeom>
        </p:spPr>
      </p:pic>
    </p:spTree>
    <p:extLst>
      <p:ext uri="{BB962C8B-B14F-4D97-AF65-F5344CB8AC3E}">
        <p14:creationId xmlns:p14="http://schemas.microsoft.com/office/powerpoint/2010/main" val="3993110744"/>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418008-22D6-6B4D-81E5-A5DBF7DD4887}"/>
              </a:ext>
            </a:extLst>
          </p:cNvPr>
          <p:cNvSpPr>
            <a:spLocks noGrp="1"/>
          </p:cNvSpPr>
          <p:nvPr>
            <p:ph type="title"/>
          </p:nvPr>
        </p:nvSpPr>
        <p:spPr/>
        <p:txBody>
          <a:bodyPr/>
          <a:lstStyle/>
          <a:p>
            <a:r>
              <a:rPr lang="en-US" dirty="0"/>
              <a:t>TÜRK CEZA KANUNU</a:t>
            </a:r>
          </a:p>
        </p:txBody>
      </p:sp>
      <p:sp>
        <p:nvSpPr>
          <p:cNvPr id="3" name="İçerik Yer Tutucusu 2">
            <a:extLst>
              <a:ext uri="{FF2B5EF4-FFF2-40B4-BE49-F238E27FC236}">
                <a16:creationId xmlns:a16="http://schemas.microsoft.com/office/drawing/2014/main" id="{748E21A1-AE61-2E4C-B14C-5A6F356F9DA5}"/>
              </a:ext>
            </a:extLst>
          </p:cNvPr>
          <p:cNvSpPr>
            <a:spLocks noGrp="1"/>
          </p:cNvSpPr>
          <p:nvPr>
            <p:ph sz="quarter" idx="1"/>
          </p:nvPr>
        </p:nvSpPr>
        <p:spPr/>
        <p:txBody>
          <a:bodyPr>
            <a:normAutofit lnSpcReduction="10000"/>
          </a:bodyPr>
          <a:lstStyle/>
          <a:p>
            <a:r>
              <a:rPr lang="tr-TR" b="1" dirty="0"/>
              <a:t>Cinsel Dokunulmazlığa Karşı Suçlar </a:t>
            </a:r>
          </a:p>
          <a:p>
            <a:r>
              <a:rPr lang="tr-TR" b="1" dirty="0"/>
              <a:t>Cinsel Saldırı Madde 102</a:t>
            </a:r>
            <a:endParaRPr lang="tr-TR" dirty="0"/>
          </a:p>
          <a:p>
            <a:r>
              <a:rPr lang="tr-TR" dirty="0"/>
              <a:t>(1) Cinsel davranışlarla bir kimsenin vücut dokunulmazlığını ihlâl eden kişi, mağdurun şikâyeti üzerine, beş yıldan on yıla kadar hapis cezası ile cezalandırılır. Cinsel davranışın sarkıntılık düzeyinde kalması hâlinde iki yıldan beş yıla kadar hapis cezası verilir. (2) Fiilin vücuda organ veya sair bir cisim sokulması suretiyle gerçekleştirilmesi durumunda, on iki yıldan az olmamak üzere hapis cezasına hükmolunur. Bu fiilin eşe karşı işlenmesi hâlinde, soruşturma ve kovuşturmanın yapılması mağdurun şikâyetine bağlıdır.</a:t>
            </a:r>
            <a:endParaRPr lang="en-US" dirty="0"/>
          </a:p>
        </p:txBody>
      </p:sp>
      <p:pic>
        <p:nvPicPr>
          <p:cNvPr id="4" name="3 Resim" descr="20200728_203303.jpg">
            <a:extLst>
              <a:ext uri="{FF2B5EF4-FFF2-40B4-BE49-F238E27FC236}">
                <a16:creationId xmlns:a16="http://schemas.microsoft.com/office/drawing/2014/main" id="{4B05A703-1946-0C4D-87E6-9CD49E8E7FD8}"/>
              </a:ext>
            </a:extLst>
          </p:cNvPr>
          <p:cNvPicPr>
            <a:picLocks noChangeAspect="1"/>
          </p:cNvPicPr>
          <p:nvPr/>
        </p:nvPicPr>
        <p:blipFill>
          <a:blip r:embed="rId2" cstate="print"/>
          <a:stretch>
            <a:fillRect/>
          </a:stretch>
        </p:blipFill>
        <p:spPr>
          <a:xfrm>
            <a:off x="0" y="6121342"/>
            <a:ext cx="1185840" cy="736658"/>
          </a:xfrm>
          <a:prstGeom prst="rect">
            <a:avLst/>
          </a:prstGeom>
        </p:spPr>
      </p:pic>
    </p:spTree>
    <p:extLst>
      <p:ext uri="{BB962C8B-B14F-4D97-AF65-F5344CB8AC3E}">
        <p14:creationId xmlns:p14="http://schemas.microsoft.com/office/powerpoint/2010/main" val="964663333"/>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32DD66-6618-C749-8C8D-0DF61296F774}"/>
              </a:ext>
            </a:extLst>
          </p:cNvPr>
          <p:cNvSpPr>
            <a:spLocks noGrp="1"/>
          </p:cNvSpPr>
          <p:nvPr>
            <p:ph type="title"/>
          </p:nvPr>
        </p:nvSpPr>
        <p:spPr/>
        <p:txBody>
          <a:bodyPr/>
          <a:lstStyle/>
          <a:p>
            <a:r>
              <a:rPr lang="en-US" dirty="0"/>
              <a:t>TÜRK CEZA KANUNU</a:t>
            </a:r>
          </a:p>
        </p:txBody>
      </p:sp>
      <p:sp>
        <p:nvSpPr>
          <p:cNvPr id="3" name="İçerik Yer Tutucusu 2">
            <a:extLst>
              <a:ext uri="{FF2B5EF4-FFF2-40B4-BE49-F238E27FC236}">
                <a16:creationId xmlns:a16="http://schemas.microsoft.com/office/drawing/2014/main" id="{238E0EFC-93C5-6846-A14B-383CA6C5625E}"/>
              </a:ext>
            </a:extLst>
          </p:cNvPr>
          <p:cNvSpPr>
            <a:spLocks noGrp="1"/>
          </p:cNvSpPr>
          <p:nvPr>
            <p:ph sz="quarter" idx="1"/>
          </p:nvPr>
        </p:nvSpPr>
        <p:spPr/>
        <p:txBody>
          <a:bodyPr>
            <a:normAutofit fontScale="77500" lnSpcReduction="20000"/>
          </a:bodyPr>
          <a:lstStyle/>
          <a:p>
            <a:r>
              <a:rPr lang="tr-TR" dirty="0"/>
              <a:t>(3) Suçun; </a:t>
            </a:r>
          </a:p>
          <a:p>
            <a:r>
              <a:rPr lang="tr-TR" dirty="0"/>
              <a:t>a) Beden veya ruh bakımından kendisini savunamayacak durumda bulunan kişiye karşı, </a:t>
            </a:r>
          </a:p>
          <a:p>
            <a:r>
              <a:rPr lang="tr-TR" dirty="0"/>
              <a:t>b) Kamu görevinin, vesayet veya hizmet ilişkisinin sağladığı nüfuz kötüye kullanılmak suretiyle, </a:t>
            </a:r>
          </a:p>
          <a:p>
            <a:r>
              <a:rPr lang="tr-TR" dirty="0"/>
              <a:t>c) Üçüncü derece dâhil kan veya kayın hısımlığı ilişkisi içinde bulunan bir kişiye karşı ya da üvey baba, üvey ana, üvey kardeş, evlat edinen veya evlatlık tarafından, </a:t>
            </a:r>
          </a:p>
          <a:p>
            <a:r>
              <a:rPr lang="tr-TR" dirty="0"/>
              <a:t>d) Silahla veya birden fazla kişi tarafından birlikte, </a:t>
            </a:r>
          </a:p>
          <a:p>
            <a:r>
              <a:rPr lang="tr-TR" dirty="0"/>
              <a:t>e) İnsanların toplu olarak bir arada yaşama zorunluluğunda bulunduğu ortamların sağladığı kolaylıktan faydalanmak suretiyle, işlenmesi hâlinde, yukarıdaki fıkralara göre verilen cezalar yarı oranında artırılır. (</a:t>
            </a:r>
          </a:p>
          <a:p>
            <a:r>
              <a:rPr lang="tr-TR" dirty="0"/>
              <a:t>4) Cinsel saldırı için başvurulan cebir ve şiddetin kasten yaralama suçunun ağır neticelerine neden olması hâlinde, ayrıca kasten yaralama suçuna ilişkin hükümler uygulanır. </a:t>
            </a:r>
          </a:p>
          <a:p>
            <a:r>
              <a:rPr lang="tr-TR" dirty="0"/>
              <a:t>(5) Suç sonucu mağdurun bitkisel hayata girmesi veya ölümü hâlinde, ağırlaştırılmış müebbet hapis cezasına hükmolunur</a:t>
            </a:r>
            <a:endParaRPr lang="en-US" dirty="0"/>
          </a:p>
        </p:txBody>
      </p:sp>
      <p:pic>
        <p:nvPicPr>
          <p:cNvPr id="4" name="3 Resim" descr="20200728_203303.jpg">
            <a:extLst>
              <a:ext uri="{FF2B5EF4-FFF2-40B4-BE49-F238E27FC236}">
                <a16:creationId xmlns:a16="http://schemas.microsoft.com/office/drawing/2014/main" id="{6141EFBD-7D70-884B-88B8-5042687492A5}"/>
              </a:ext>
            </a:extLst>
          </p:cNvPr>
          <p:cNvPicPr>
            <a:picLocks noChangeAspect="1"/>
          </p:cNvPicPr>
          <p:nvPr/>
        </p:nvPicPr>
        <p:blipFill>
          <a:blip r:embed="rId2" cstate="print"/>
          <a:stretch>
            <a:fillRect/>
          </a:stretch>
        </p:blipFill>
        <p:spPr>
          <a:xfrm>
            <a:off x="0" y="6121342"/>
            <a:ext cx="1185840" cy="736658"/>
          </a:xfrm>
          <a:prstGeom prst="rect">
            <a:avLst/>
          </a:prstGeom>
        </p:spPr>
      </p:pic>
    </p:spTree>
    <p:extLst>
      <p:ext uri="{BB962C8B-B14F-4D97-AF65-F5344CB8AC3E}">
        <p14:creationId xmlns:p14="http://schemas.microsoft.com/office/powerpoint/2010/main" val="2035751645"/>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349A65-3DAE-2E4B-8E76-E4802A9F735B}"/>
              </a:ext>
            </a:extLst>
          </p:cNvPr>
          <p:cNvSpPr>
            <a:spLocks noGrp="1"/>
          </p:cNvSpPr>
          <p:nvPr>
            <p:ph type="title"/>
          </p:nvPr>
        </p:nvSpPr>
        <p:spPr/>
        <p:txBody>
          <a:bodyPr/>
          <a:lstStyle/>
          <a:p>
            <a:r>
              <a:rPr lang="en-US" dirty="0"/>
              <a:t>TÜRK CEZA KANUNU</a:t>
            </a:r>
          </a:p>
        </p:txBody>
      </p:sp>
      <p:sp>
        <p:nvSpPr>
          <p:cNvPr id="3" name="İçerik Yer Tutucusu 2">
            <a:extLst>
              <a:ext uri="{FF2B5EF4-FFF2-40B4-BE49-F238E27FC236}">
                <a16:creationId xmlns:a16="http://schemas.microsoft.com/office/drawing/2014/main" id="{43ED04B3-B4B1-A143-BEB2-BF0211CA360C}"/>
              </a:ext>
            </a:extLst>
          </p:cNvPr>
          <p:cNvSpPr>
            <a:spLocks noGrp="1"/>
          </p:cNvSpPr>
          <p:nvPr>
            <p:ph sz="quarter" idx="1"/>
          </p:nvPr>
        </p:nvSpPr>
        <p:spPr/>
        <p:txBody>
          <a:bodyPr>
            <a:normAutofit fontScale="77500" lnSpcReduction="20000"/>
          </a:bodyPr>
          <a:lstStyle/>
          <a:p>
            <a:r>
              <a:rPr lang="tr-TR" b="1" dirty="0"/>
              <a:t>Cinsel Taciz </a:t>
            </a:r>
          </a:p>
          <a:p>
            <a:r>
              <a:rPr lang="tr-TR" dirty="0"/>
              <a:t>Madde 105- (1) Bir kimseyi cinsel amaçlı olarak taciz eden kişi hakkında, mağdurun şikayeti üzerine, üç aydan iki yıla kadar hapis cezasına veya adlî para cezasına fiilin çocuğa karşı işlenmesi hâlinde altı aydan üç yıla kadar hapis cezasına hükmolunur.(1) </a:t>
            </a:r>
          </a:p>
          <a:p>
            <a:r>
              <a:rPr lang="tr-TR" dirty="0"/>
              <a:t>(2) Suçun; a) Kamu görevinin veya hizmet ilişkisinin ya da aile içi ilişkinin sağladığı kolaylıktan faydalanmak suretiyle, </a:t>
            </a:r>
          </a:p>
          <a:p>
            <a:r>
              <a:rPr lang="tr-TR" dirty="0"/>
              <a:t>b) Vasi, eğitici, öğretici, bakıcı, koruyucu aile veya sağlık hizmeti veren ya da koruma, bakım veya gözetim yükümlülüğü bulunan kişiler tarafından, </a:t>
            </a:r>
          </a:p>
          <a:p>
            <a:r>
              <a:rPr lang="tr-TR" dirty="0"/>
              <a:t>c) Aynı işyerinde çalışmanın sağladığı kolaylıktan faydalanmak suretiyle, </a:t>
            </a:r>
          </a:p>
          <a:p>
            <a:r>
              <a:rPr lang="tr-TR" dirty="0"/>
              <a:t>d) Posta veya elektronik haberleşme araçlarının sağladığı kolaylıktan faydalanmak suretiyle, </a:t>
            </a:r>
          </a:p>
          <a:p>
            <a:r>
              <a:rPr lang="tr-TR" dirty="0"/>
              <a:t>e) Teşhir suretiyle, işlenmesi hâlinde yukarıdaki fıkraya göre verilecek ceza yarı oranında artırılır. Bu fiil nedeniyle mağdur; işi bırakmak, okuldan veya ailesinden ayrılmak zorunda kalmış ise verilecek ceza bir yıldan az olamaz.</a:t>
            </a:r>
            <a:endParaRPr lang="en-US" dirty="0"/>
          </a:p>
        </p:txBody>
      </p:sp>
      <p:pic>
        <p:nvPicPr>
          <p:cNvPr id="4" name="3 Resim" descr="20200728_203303.jpg">
            <a:extLst>
              <a:ext uri="{FF2B5EF4-FFF2-40B4-BE49-F238E27FC236}">
                <a16:creationId xmlns:a16="http://schemas.microsoft.com/office/drawing/2014/main" id="{0E4F9070-463E-EF48-86E7-5B6F746FCDA9}"/>
              </a:ext>
            </a:extLst>
          </p:cNvPr>
          <p:cNvPicPr>
            <a:picLocks noChangeAspect="1"/>
          </p:cNvPicPr>
          <p:nvPr/>
        </p:nvPicPr>
        <p:blipFill>
          <a:blip r:embed="rId2" cstate="print"/>
          <a:stretch>
            <a:fillRect/>
          </a:stretch>
        </p:blipFill>
        <p:spPr>
          <a:xfrm>
            <a:off x="0" y="6121342"/>
            <a:ext cx="1185840" cy="736658"/>
          </a:xfrm>
          <a:prstGeom prst="rect">
            <a:avLst/>
          </a:prstGeom>
        </p:spPr>
      </p:pic>
    </p:spTree>
    <p:extLst>
      <p:ext uri="{BB962C8B-B14F-4D97-AF65-F5344CB8AC3E}">
        <p14:creationId xmlns:p14="http://schemas.microsoft.com/office/powerpoint/2010/main" val="264781032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81CF98-926A-AC4A-B187-63589F0721EC}"/>
              </a:ext>
            </a:extLst>
          </p:cNvPr>
          <p:cNvSpPr>
            <a:spLocks noGrp="1"/>
          </p:cNvSpPr>
          <p:nvPr>
            <p:ph type="title"/>
          </p:nvPr>
        </p:nvSpPr>
        <p:spPr/>
        <p:txBody>
          <a:bodyPr/>
          <a:lstStyle/>
          <a:p>
            <a:r>
              <a:rPr lang="en-US" dirty="0"/>
              <a:t>ISRARLI TAKİP SUÇTUR</a:t>
            </a:r>
          </a:p>
        </p:txBody>
      </p:sp>
      <p:sp>
        <p:nvSpPr>
          <p:cNvPr id="3" name="İçerik Yer Tutucusu 2">
            <a:extLst>
              <a:ext uri="{FF2B5EF4-FFF2-40B4-BE49-F238E27FC236}">
                <a16:creationId xmlns:a16="http://schemas.microsoft.com/office/drawing/2014/main" id="{10705C75-E62D-3747-BD0A-AFF8F544DE3B}"/>
              </a:ext>
            </a:extLst>
          </p:cNvPr>
          <p:cNvSpPr>
            <a:spLocks noGrp="1"/>
          </p:cNvSpPr>
          <p:nvPr>
            <p:ph sz="quarter" idx="1"/>
          </p:nvPr>
        </p:nvSpPr>
        <p:spPr/>
        <p:txBody>
          <a:bodyPr>
            <a:normAutofit fontScale="77500" lnSpcReduction="20000"/>
          </a:bodyPr>
          <a:lstStyle/>
          <a:p>
            <a:pPr algn="just"/>
            <a:r>
              <a:rPr lang="tr-TR" b="1" i="0" dirty="0">
                <a:solidFill>
                  <a:srgbClr val="000000"/>
                </a:solidFill>
                <a:effectLst/>
                <a:latin typeface="OpenSans-Regular"/>
              </a:rPr>
              <a:t>TCK m.123/A Israrlı Takip</a:t>
            </a:r>
            <a:endParaRPr lang="tr-TR" b="0" i="0" dirty="0">
              <a:solidFill>
                <a:srgbClr val="000000"/>
              </a:solidFill>
              <a:effectLst/>
              <a:latin typeface="OpenSans-Regular"/>
            </a:endParaRPr>
          </a:p>
          <a:p>
            <a:pPr algn="just"/>
            <a:r>
              <a:rPr lang="tr-TR" b="0" i="0" dirty="0">
                <a:solidFill>
                  <a:srgbClr val="000000"/>
                </a:solidFill>
                <a:effectLst/>
                <a:latin typeface="OpenSans-Regular"/>
              </a:rPr>
              <a:t>(1) Israrlı bir şekilde; </a:t>
            </a:r>
            <a:r>
              <a:rPr lang="tr-TR" b="0" i="0" dirty="0" err="1">
                <a:solidFill>
                  <a:srgbClr val="000000"/>
                </a:solidFill>
                <a:effectLst/>
                <a:latin typeface="OpenSans-Regular"/>
              </a:rPr>
              <a:t>fiziken</a:t>
            </a:r>
            <a:r>
              <a:rPr lang="tr-TR" b="0" i="0" dirty="0">
                <a:solidFill>
                  <a:srgbClr val="000000"/>
                </a:solidFill>
                <a:effectLst/>
                <a:latin typeface="OpenSans-Regular"/>
              </a:rPr>
              <a:t> takip etmek ya da haberleşme ve iletişim araçlarını, bilişim sistemlerini veya üçüncü kişileri kullanarak temas kurmaya çalışmak suretiyle bir kimse üzerinde ciddi bir huzursuzluk oluşmasına ya da kendisinin veya yakınlarından birinin güvenliğinden endişe duymasına neden olan faile altı aydan iki yıla kadar hapis cezası verilir.</a:t>
            </a:r>
          </a:p>
          <a:p>
            <a:pPr algn="just"/>
            <a:r>
              <a:rPr lang="tr-TR" b="0" i="0" dirty="0">
                <a:solidFill>
                  <a:srgbClr val="000000"/>
                </a:solidFill>
                <a:effectLst/>
                <a:latin typeface="OpenSans-Regular"/>
              </a:rPr>
              <a:t>(2) Suçun;</a:t>
            </a:r>
          </a:p>
          <a:p>
            <a:pPr algn="just"/>
            <a:r>
              <a:rPr lang="tr-TR" b="0" i="0" dirty="0">
                <a:solidFill>
                  <a:srgbClr val="000000"/>
                </a:solidFill>
                <a:effectLst/>
                <a:latin typeface="OpenSans-Regular"/>
              </a:rPr>
              <a:t>a) Çocuğa ya da ayrılık karan verilen veya boşandığı eşe karşı işlenmesi,</a:t>
            </a:r>
          </a:p>
          <a:p>
            <a:pPr algn="just"/>
            <a:r>
              <a:rPr lang="tr-TR" b="0" i="0" dirty="0">
                <a:solidFill>
                  <a:srgbClr val="000000"/>
                </a:solidFill>
                <a:effectLst/>
                <a:latin typeface="OpenSans-Regular"/>
              </a:rPr>
              <a:t>b) Mağdurun okulunu, işyerini, konutunu değiştirmesine ya da okulunu veya işini bırakmasına neden olması,</a:t>
            </a:r>
          </a:p>
          <a:p>
            <a:pPr algn="just"/>
            <a:r>
              <a:rPr lang="tr-TR" b="0" i="0" dirty="0">
                <a:solidFill>
                  <a:srgbClr val="000000"/>
                </a:solidFill>
                <a:effectLst/>
                <a:latin typeface="OpenSans-Regular"/>
              </a:rPr>
              <a:t>c) Hakkında uzaklaştırma ya da konuta, okula veya iş yerine yaklaşmama tedbirine karar verilen fail tarafından işlenmesi,</a:t>
            </a:r>
          </a:p>
          <a:p>
            <a:pPr algn="just"/>
            <a:r>
              <a:rPr lang="tr-TR" b="0" i="0" dirty="0">
                <a:solidFill>
                  <a:srgbClr val="000000"/>
                </a:solidFill>
                <a:effectLst/>
                <a:latin typeface="OpenSans-Regular"/>
              </a:rPr>
              <a:t>halinde faile bir yıldan üç yıla kadar hapis cezası verilir.</a:t>
            </a:r>
          </a:p>
          <a:p>
            <a:pPr algn="just"/>
            <a:r>
              <a:rPr lang="tr-TR" b="0" i="0">
                <a:solidFill>
                  <a:srgbClr val="000000"/>
                </a:solidFill>
                <a:effectLst/>
                <a:latin typeface="OpenSans-Regular"/>
              </a:rPr>
              <a:t>(3) Bu maddede düzenlenen suçun soruşturulması ve kovuşturulması şikâyete bağlıdır.</a:t>
            </a:r>
          </a:p>
          <a:p>
            <a:endParaRPr lang="en-US"/>
          </a:p>
        </p:txBody>
      </p:sp>
    </p:spTree>
    <p:extLst>
      <p:ext uri="{BB962C8B-B14F-4D97-AF65-F5344CB8AC3E}">
        <p14:creationId xmlns:p14="http://schemas.microsoft.com/office/powerpoint/2010/main" val="50662747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00034" y="1285860"/>
            <a:ext cx="8229600" cy="4937760"/>
          </a:xfrm>
        </p:spPr>
        <p:txBody>
          <a:bodyPr/>
          <a:lstStyle/>
          <a:p>
            <a:r>
              <a:rPr lang="tr-TR" dirty="0">
                <a:latin typeface="+mj-lt"/>
              </a:rPr>
              <a:t>Ankara Üniversitesi, şiddete karşı sıfır tolerans ilkesini uygulayarak bu tarz karşı çeşitli yaptırımlar uygulayan bir üniversitedir. Bu çalışmaları üniversite içinde Cinsel Taciz ve Saldırıya Karşı Destek Birimi yürütmektedir. </a:t>
            </a:r>
          </a:p>
          <a:p>
            <a:r>
              <a:rPr lang="tr-TR" dirty="0">
                <a:latin typeface="+mj-lt"/>
              </a:rPr>
              <a:t>2019’dan beri Sıfır Tolerans Eylem Planı üniversitenin tüm yüksekokul ve fakültelerinde yürürlüktedir.</a:t>
            </a:r>
          </a:p>
        </p:txBody>
      </p:sp>
      <p:pic>
        <p:nvPicPr>
          <p:cNvPr id="4" name="3 Resim" descr="20200728_203303.jpg"/>
          <p:cNvPicPr>
            <a:picLocks noChangeAspect="1"/>
          </p:cNvPicPr>
          <p:nvPr/>
        </p:nvPicPr>
        <p:blipFill>
          <a:blip r:embed="rId2" cstate="print"/>
          <a:stretch>
            <a:fillRect/>
          </a:stretch>
        </p:blipFill>
        <p:spPr>
          <a:xfrm>
            <a:off x="0" y="6210098"/>
            <a:ext cx="1042964" cy="647902"/>
          </a:xfrm>
          <a:prstGeom prst="rect">
            <a:avLst/>
          </a:prstGeom>
        </p:spPr>
      </p:pic>
      <p:sp>
        <p:nvSpPr>
          <p:cNvPr id="2" name="Metin kutusu 1">
            <a:extLst>
              <a:ext uri="{FF2B5EF4-FFF2-40B4-BE49-F238E27FC236}">
                <a16:creationId xmlns:a16="http://schemas.microsoft.com/office/drawing/2014/main" id="{27F3AEFD-6916-5F40-AE63-6F02EF197776}"/>
              </a:ext>
            </a:extLst>
          </p:cNvPr>
          <p:cNvSpPr txBox="1"/>
          <p:nvPr/>
        </p:nvSpPr>
        <p:spPr>
          <a:xfrm>
            <a:off x="1730839" y="634380"/>
            <a:ext cx="5444760" cy="646331"/>
          </a:xfrm>
          <a:prstGeom prst="rect">
            <a:avLst/>
          </a:prstGeom>
          <a:noFill/>
        </p:spPr>
        <p:txBody>
          <a:bodyPr wrap="none" rtlCol="0">
            <a:spAutoFit/>
          </a:bodyPr>
          <a:lstStyle/>
          <a:p>
            <a:r>
              <a:rPr lang="en-US" sz="3600" dirty="0"/>
              <a:t>2011 YILINDA KURULDUK</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900" dirty="0"/>
              <a:t>MİTLERİN FARKINDA OLUN</a:t>
            </a:r>
          </a:p>
        </p:txBody>
      </p:sp>
      <p:sp>
        <p:nvSpPr>
          <p:cNvPr id="3" name="2 İçerik Yer Tutucusu"/>
          <p:cNvSpPr>
            <a:spLocks noGrp="1"/>
          </p:cNvSpPr>
          <p:nvPr>
            <p:ph sz="quarter" idx="1"/>
          </p:nvPr>
        </p:nvSpPr>
        <p:spPr/>
        <p:txBody>
          <a:bodyPr>
            <a:normAutofit fontScale="92500"/>
          </a:bodyPr>
          <a:lstStyle/>
          <a:p>
            <a:r>
              <a:rPr lang="tr-TR" altLang="tr-TR" dirty="0">
                <a:latin typeface="+mj-lt"/>
              </a:rPr>
              <a:t>Erkekler doğaları gereği kavgacı oldukları </a:t>
            </a:r>
            <a:r>
              <a:rPr lang="tr-TR" altLang="tr-TR" dirty="0" err="1">
                <a:latin typeface="+mj-lt"/>
              </a:rPr>
              <a:t>için</a:t>
            </a:r>
            <a:r>
              <a:rPr lang="tr-TR" altLang="tr-TR" dirty="0">
                <a:latin typeface="+mj-lt"/>
              </a:rPr>
              <a:t> öfkelerini kontrol etmeleri daha zordur </a:t>
            </a:r>
          </a:p>
          <a:p>
            <a:r>
              <a:rPr lang="tr-TR" altLang="tr-TR" dirty="0">
                <a:latin typeface="+mj-lt"/>
              </a:rPr>
              <a:t>Erkekler cinsel dürtülerini kontrol edemezler </a:t>
            </a:r>
          </a:p>
          <a:p>
            <a:r>
              <a:rPr lang="tr-TR" altLang="tr-TR" dirty="0">
                <a:latin typeface="+mj-lt"/>
              </a:rPr>
              <a:t>Kişi </a:t>
            </a:r>
            <a:r>
              <a:rPr lang="tr-TR" altLang="tr-TR" dirty="0" err="1">
                <a:latin typeface="+mj-lt"/>
              </a:rPr>
              <a:t>hakediyorsa</a:t>
            </a:r>
            <a:r>
              <a:rPr lang="tr-TR" altLang="tr-TR" dirty="0">
                <a:latin typeface="+mj-lt"/>
              </a:rPr>
              <a:t> onun hakkında dedikodu yapmak ve kötü söylentiler yaymakta bir sorun yoktur </a:t>
            </a:r>
          </a:p>
          <a:p>
            <a:r>
              <a:rPr lang="tr-TR" altLang="tr-TR" dirty="0" err="1">
                <a:latin typeface="+mj-lt"/>
              </a:rPr>
              <a:t>İ̇nsanlar</a:t>
            </a:r>
            <a:r>
              <a:rPr lang="tr-TR" altLang="tr-TR" dirty="0">
                <a:latin typeface="+mj-lt"/>
              </a:rPr>
              <a:t> cinsel </a:t>
            </a:r>
            <a:r>
              <a:rPr lang="tr-TR" altLang="tr-TR" dirty="0" err="1">
                <a:latin typeface="+mj-lt"/>
              </a:rPr>
              <a:t>şiddete</a:t>
            </a:r>
            <a:r>
              <a:rPr lang="tr-TR" altLang="tr-TR" dirty="0">
                <a:latin typeface="+mj-lt"/>
              </a:rPr>
              <a:t> genellikle tanımadıkları </a:t>
            </a:r>
            <a:r>
              <a:rPr lang="tr-TR" altLang="tr-TR" dirty="0" err="1">
                <a:latin typeface="+mj-lt"/>
              </a:rPr>
              <a:t>kişiler</a:t>
            </a:r>
            <a:r>
              <a:rPr lang="tr-TR" altLang="tr-TR" dirty="0">
                <a:latin typeface="+mj-lt"/>
              </a:rPr>
              <a:t> tarafından maruz bırakılırlar </a:t>
            </a:r>
          </a:p>
          <a:p>
            <a:r>
              <a:rPr lang="tr-TR" altLang="tr-TR" dirty="0">
                <a:latin typeface="+mj-lt"/>
              </a:rPr>
              <a:t>Şiddet uygulayan insanlar genellikle </a:t>
            </a:r>
            <a:r>
              <a:rPr lang="tr-TR" altLang="tr-TR" dirty="0" err="1">
                <a:latin typeface="+mj-lt"/>
              </a:rPr>
              <a:t>eğitimsiz</a:t>
            </a:r>
            <a:r>
              <a:rPr lang="tr-TR" altLang="tr-TR" dirty="0">
                <a:latin typeface="+mj-lt"/>
              </a:rPr>
              <a:t> insanlardır </a:t>
            </a:r>
          </a:p>
          <a:p>
            <a:r>
              <a:rPr lang="tr-TR" altLang="tr-TR" dirty="0" err="1">
                <a:latin typeface="+mj-lt"/>
              </a:rPr>
              <a:t>Kişi</a:t>
            </a:r>
            <a:r>
              <a:rPr lang="tr-TR" altLang="tr-TR" dirty="0">
                <a:latin typeface="+mj-lt"/>
              </a:rPr>
              <a:t> maruz </a:t>
            </a:r>
            <a:r>
              <a:rPr lang="tr-TR" altLang="tr-TR" dirty="0" err="1">
                <a:latin typeface="+mj-lt"/>
              </a:rPr>
              <a:t>kaldığı</a:t>
            </a:r>
            <a:r>
              <a:rPr lang="tr-TR" altLang="tr-TR" dirty="0">
                <a:latin typeface="+mj-lt"/>
              </a:rPr>
              <a:t> </a:t>
            </a:r>
            <a:r>
              <a:rPr lang="tr-TR" altLang="tr-TR" dirty="0" err="1">
                <a:latin typeface="+mj-lt"/>
              </a:rPr>
              <a:t>şiddetten</a:t>
            </a:r>
            <a:r>
              <a:rPr lang="tr-TR" altLang="tr-TR" dirty="0">
                <a:latin typeface="+mj-lt"/>
              </a:rPr>
              <a:t> </a:t>
            </a:r>
            <a:r>
              <a:rPr lang="tr-TR" altLang="tr-TR" dirty="0" err="1">
                <a:latin typeface="+mj-lt"/>
              </a:rPr>
              <a:t>şikayetçi</a:t>
            </a:r>
            <a:r>
              <a:rPr lang="tr-TR" altLang="tr-TR" dirty="0">
                <a:latin typeface="+mj-lt"/>
              </a:rPr>
              <a:t> olmuyorsa bu durumdan rahatsız </a:t>
            </a:r>
            <a:r>
              <a:rPr lang="tr-TR" altLang="tr-TR" dirty="0" err="1">
                <a:latin typeface="+mj-lt"/>
              </a:rPr>
              <a:t>olmadığı</a:t>
            </a:r>
            <a:r>
              <a:rPr lang="tr-TR" altLang="tr-TR" dirty="0">
                <a:latin typeface="+mj-lt"/>
              </a:rPr>
              <a:t> anlamına gelir.</a:t>
            </a:r>
          </a:p>
          <a:p>
            <a:pPr algn="ctr">
              <a:buNone/>
            </a:pPr>
            <a:r>
              <a:rPr lang="tr-TR" dirty="0">
                <a:latin typeface="+mj-lt"/>
              </a:rPr>
              <a:t>BUNLAR DOĞRU DEĞİLDİR!</a:t>
            </a:r>
          </a:p>
        </p:txBody>
      </p:sp>
      <p:pic>
        <p:nvPicPr>
          <p:cNvPr id="4" name="3 Resim" descr="20200728_203303.jpg"/>
          <p:cNvPicPr>
            <a:picLocks noChangeAspect="1"/>
          </p:cNvPicPr>
          <p:nvPr/>
        </p:nvPicPr>
        <p:blipFill>
          <a:blip r:embed="rId2" cstate="print"/>
          <a:stretch>
            <a:fillRect/>
          </a:stretch>
        </p:blipFill>
        <p:spPr>
          <a:xfrm>
            <a:off x="0" y="6121342"/>
            <a:ext cx="1185840" cy="736658"/>
          </a:xfrm>
          <a:prstGeom prst="rect">
            <a:avLst/>
          </a:prstGeom>
        </p:spPr>
      </p:pic>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UNUTMAYIN</a:t>
            </a:r>
          </a:p>
        </p:txBody>
      </p:sp>
      <p:sp>
        <p:nvSpPr>
          <p:cNvPr id="3" name="2 İçerik Yer Tutucusu"/>
          <p:cNvSpPr>
            <a:spLocks noGrp="1"/>
          </p:cNvSpPr>
          <p:nvPr>
            <p:ph sz="quarter" idx="1"/>
          </p:nvPr>
        </p:nvSpPr>
        <p:spPr/>
        <p:txBody>
          <a:bodyPr>
            <a:normAutofit fontScale="92500" lnSpcReduction="20000"/>
          </a:bodyPr>
          <a:lstStyle/>
          <a:p>
            <a:r>
              <a:rPr lang="tr-TR" altLang="tr-TR" dirty="0">
                <a:latin typeface="+mj-lt"/>
              </a:rPr>
              <a:t>Cinsel taciz ve saldırıyla karşılaşmak sizin suçunuz değildir. Suçlu olan bu davranışta bulunandır. Hiçbir davranış, bunu suç olmaktan çıkaramaz.</a:t>
            </a:r>
          </a:p>
          <a:p>
            <a:r>
              <a:rPr lang="tr-TR" altLang="tr-TR" dirty="0">
                <a:latin typeface="+mj-lt"/>
              </a:rPr>
              <a:t>Cinsel taciz ve saldırıyla karşılaştığınızda korkmayın, saklamayın.</a:t>
            </a:r>
          </a:p>
          <a:p>
            <a:r>
              <a:rPr lang="tr-TR" altLang="tr-TR" dirty="0">
                <a:latin typeface="+mj-lt"/>
              </a:rPr>
              <a:t>Cinsel taciz ve cinsel saldırıda bulunmak suçtur. Ceza yaptırımları vardır. </a:t>
            </a:r>
          </a:p>
          <a:p>
            <a:r>
              <a:rPr lang="tr-TR" altLang="tr-TR" dirty="0">
                <a:latin typeface="+mj-lt"/>
              </a:rPr>
              <a:t>Sizi korkutan veya tehdit edenler karşısında sessiz kalmayın. Ankara Üniversitesi yanınızdadır.</a:t>
            </a:r>
          </a:p>
          <a:p>
            <a:r>
              <a:rPr lang="tr-TR" altLang="tr-TR" dirty="0">
                <a:latin typeface="+mj-lt"/>
              </a:rPr>
              <a:t>Ayrılmış olduğunuz flörtünüz, arkadaşınız, öğretim üyesi, aileden yakınlarınız veya hiç tanımadığınız bir kişi size cinsel taciz veya saldırıda bulunabilir. Çekinmeyin, korkmayın. Her durumda çözüm için </a:t>
            </a:r>
            <a:r>
              <a:rPr lang="tr-TR" altLang="tr-TR" dirty="0" err="1">
                <a:latin typeface="+mj-lt"/>
              </a:rPr>
              <a:t>CTS’ye</a:t>
            </a:r>
            <a:r>
              <a:rPr lang="tr-TR" altLang="tr-TR" dirty="0">
                <a:latin typeface="+mj-lt"/>
              </a:rPr>
              <a:t> başvurun.</a:t>
            </a:r>
          </a:p>
          <a:p>
            <a:endParaRPr lang="tr-TR" dirty="0">
              <a:latin typeface="+mj-lt"/>
            </a:endParaRPr>
          </a:p>
        </p:txBody>
      </p:sp>
      <p:pic>
        <p:nvPicPr>
          <p:cNvPr id="4" name="3 Resim" descr="20200728_203303.jpg"/>
          <p:cNvPicPr>
            <a:picLocks noChangeAspect="1"/>
          </p:cNvPicPr>
          <p:nvPr/>
        </p:nvPicPr>
        <p:blipFill>
          <a:blip r:embed="rId2" cstate="print"/>
          <a:stretch>
            <a:fillRect/>
          </a:stretch>
        </p:blipFill>
        <p:spPr>
          <a:xfrm>
            <a:off x="0" y="6121342"/>
            <a:ext cx="1185840" cy="736658"/>
          </a:xfrm>
          <a:prstGeom prst="rect">
            <a:avLst/>
          </a:prstGeom>
        </p:spPr>
      </p:pic>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64791A-49B2-9248-9EFE-2B94BFA335AD}"/>
              </a:ext>
            </a:extLst>
          </p:cNvPr>
          <p:cNvSpPr>
            <a:spLocks noGrp="1"/>
          </p:cNvSpPr>
          <p:nvPr>
            <p:ph type="title"/>
          </p:nvPr>
        </p:nvSpPr>
        <p:spPr/>
        <p:txBody>
          <a:bodyPr/>
          <a:lstStyle/>
          <a:p>
            <a:r>
              <a:rPr lang="en-US" dirty="0"/>
              <a:t>CTS</a:t>
            </a:r>
          </a:p>
        </p:txBody>
      </p:sp>
      <p:sp>
        <p:nvSpPr>
          <p:cNvPr id="3" name="İçerik Yer Tutucusu 2">
            <a:extLst>
              <a:ext uri="{FF2B5EF4-FFF2-40B4-BE49-F238E27FC236}">
                <a16:creationId xmlns:a16="http://schemas.microsoft.com/office/drawing/2014/main" id="{F6A0C435-4954-FA45-9D44-7104ECA5047C}"/>
              </a:ext>
            </a:extLst>
          </p:cNvPr>
          <p:cNvSpPr>
            <a:spLocks noGrp="1"/>
          </p:cNvSpPr>
          <p:nvPr>
            <p:ph sz="quarter" idx="1"/>
          </p:nvPr>
        </p:nvSpPr>
        <p:spPr/>
        <p:txBody>
          <a:bodyPr/>
          <a:lstStyle/>
          <a:p>
            <a:r>
              <a:rPr lang="en-US" dirty="0"/>
              <a:t>TELEFON:</a:t>
            </a:r>
            <a:r>
              <a:rPr lang="tr-TR" dirty="0">
                <a:latin typeface="+mj-lt"/>
              </a:rPr>
              <a:t> 0312 595 5285</a:t>
            </a:r>
          </a:p>
          <a:p>
            <a:r>
              <a:rPr lang="en-US" dirty="0"/>
              <a:t>TACİZDEN ARINMIŞ ÜNİVERSİTE İÇİN </a:t>
            </a:r>
          </a:p>
          <a:p>
            <a:r>
              <a:rPr lang="en-US" dirty="0"/>
              <a:t>CTS GÖNÜLLÜ ÖĞRENCİ TOPLULUĞUNA KATILIN</a:t>
            </a:r>
          </a:p>
        </p:txBody>
      </p:sp>
    </p:spTree>
    <p:extLst>
      <p:ext uri="{BB962C8B-B14F-4D97-AF65-F5344CB8AC3E}">
        <p14:creationId xmlns:p14="http://schemas.microsoft.com/office/powerpoint/2010/main" val="2648611484"/>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ctr">
              <a:lnSpc>
                <a:spcPct val="90000"/>
              </a:lnSpc>
              <a:buNone/>
            </a:pPr>
            <a:endParaRPr lang="tr-TR" altLang="tr-TR" sz="2800" b="1" dirty="0">
              <a:solidFill>
                <a:srgbClr val="224628"/>
              </a:solidFill>
              <a:latin typeface="+mj-lt"/>
            </a:endParaRPr>
          </a:p>
          <a:p>
            <a:pPr algn="ctr">
              <a:lnSpc>
                <a:spcPct val="90000"/>
              </a:lnSpc>
              <a:buNone/>
            </a:pPr>
            <a:r>
              <a:rPr lang="tr-TR" altLang="tr-TR" sz="2800" b="1" dirty="0">
                <a:solidFill>
                  <a:srgbClr val="224628"/>
                </a:solidFill>
                <a:latin typeface="+mj-lt"/>
              </a:rPr>
              <a:t>GÜVENLİ ÜNİVERSİTE VE GÜVENLİ EĞİTİM HAKKI İÇİN ANKARA ÜNİVERSİTESİ CTS DESTEK BİRİMİ YANINIZDA…</a:t>
            </a:r>
          </a:p>
          <a:p>
            <a:pPr algn="ctr">
              <a:lnSpc>
                <a:spcPct val="90000"/>
              </a:lnSpc>
              <a:buNone/>
            </a:pPr>
            <a:endParaRPr lang="tr-TR" altLang="tr-TR" sz="2800" b="1" dirty="0">
              <a:solidFill>
                <a:srgbClr val="224628"/>
              </a:solidFill>
              <a:latin typeface="+mj-lt"/>
            </a:endParaRPr>
          </a:p>
          <a:p>
            <a:pPr algn="ctr">
              <a:lnSpc>
                <a:spcPct val="90000"/>
              </a:lnSpc>
              <a:buNone/>
            </a:pPr>
            <a:r>
              <a:rPr lang="tr-TR" altLang="tr-TR" sz="2800" b="1" dirty="0">
                <a:solidFill>
                  <a:srgbClr val="224628"/>
                </a:solidFill>
                <a:latin typeface="+mj-lt"/>
              </a:rPr>
              <a:t>#</a:t>
            </a:r>
            <a:r>
              <a:rPr lang="tr-TR" altLang="tr-TR" sz="2800" b="1" dirty="0" err="1">
                <a:solidFill>
                  <a:srgbClr val="224628"/>
                </a:solidFill>
                <a:latin typeface="+mj-lt"/>
              </a:rPr>
              <a:t>CTSHepYanında</a:t>
            </a:r>
            <a:endParaRPr lang="tr-TR" altLang="tr-TR" sz="2800" b="1" dirty="0">
              <a:solidFill>
                <a:srgbClr val="224628"/>
              </a:solidFill>
              <a:latin typeface="+mj-lt"/>
            </a:endParaRPr>
          </a:p>
          <a:p>
            <a:endParaRPr lang="tr-TR" dirty="0">
              <a:latin typeface="+mj-lt"/>
            </a:endParaRPr>
          </a:p>
        </p:txBody>
      </p:sp>
      <p:pic>
        <p:nvPicPr>
          <p:cNvPr id="4" name="3 Resim" descr="20200728_203303.jpg"/>
          <p:cNvPicPr>
            <a:picLocks noChangeAspect="1"/>
          </p:cNvPicPr>
          <p:nvPr/>
        </p:nvPicPr>
        <p:blipFill>
          <a:blip r:embed="rId2" cstate="print"/>
          <a:stretch>
            <a:fillRect/>
          </a:stretch>
        </p:blipFill>
        <p:spPr>
          <a:xfrm>
            <a:off x="2928926" y="4286256"/>
            <a:ext cx="3214678" cy="1996996"/>
          </a:xfrm>
          <a:prstGeom prst="rect">
            <a:avLst/>
          </a:prstGeom>
        </p:spPr>
      </p:pic>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dirty="0"/>
              <a:t>CİNSEL TACİZ VE CİNSEL SALDIRIYA KARŞI </a:t>
            </a:r>
            <a:br>
              <a:rPr lang="tr-TR" sz="2400" dirty="0"/>
            </a:br>
            <a:r>
              <a:rPr lang="tr-TR" sz="2400" dirty="0"/>
              <a:t>EYLEM POLİTİKASI</a:t>
            </a:r>
          </a:p>
        </p:txBody>
      </p:sp>
      <p:pic>
        <p:nvPicPr>
          <p:cNvPr id="4" name="3 İçerik Yer Tutucusu" descr="CTS_poster_2-01.jpg"/>
          <p:cNvPicPr>
            <a:picLocks noGrp="1" noChangeAspect="1"/>
          </p:cNvPicPr>
          <p:nvPr>
            <p:ph sz="quarter" idx="1"/>
          </p:nvPr>
        </p:nvPicPr>
        <p:blipFill>
          <a:blip r:embed="rId2" cstate="print"/>
          <a:stretch>
            <a:fillRect/>
          </a:stretch>
        </p:blipFill>
        <p:spPr>
          <a:xfrm>
            <a:off x="2428861" y="1146360"/>
            <a:ext cx="3643337" cy="5152393"/>
          </a:xfrm>
        </p:spPr>
      </p:pic>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dirty="0">
                <a:solidFill>
                  <a:schemeClr val="tx1"/>
                </a:solidFill>
              </a:rPr>
              <a:t>CİNSEL TACİZ VE CİNSEL SALDIRIYA KARŞI </a:t>
            </a:r>
            <a:br>
              <a:rPr lang="tr-TR" sz="2400" dirty="0">
                <a:solidFill>
                  <a:schemeClr val="tx1"/>
                </a:solidFill>
              </a:rPr>
            </a:br>
            <a:r>
              <a:rPr lang="tr-TR" sz="2400" dirty="0">
                <a:solidFill>
                  <a:schemeClr val="tx1"/>
                </a:solidFill>
              </a:rPr>
              <a:t>EYLEM POLİTİKASI</a:t>
            </a:r>
          </a:p>
        </p:txBody>
      </p:sp>
      <p:sp>
        <p:nvSpPr>
          <p:cNvPr id="3" name="2 İçerik Yer Tutucusu"/>
          <p:cNvSpPr>
            <a:spLocks noGrp="1"/>
          </p:cNvSpPr>
          <p:nvPr>
            <p:ph sz="quarter" idx="1"/>
          </p:nvPr>
        </p:nvSpPr>
        <p:spPr>
          <a:xfrm>
            <a:off x="457200" y="1219200"/>
            <a:ext cx="8229600" cy="4495816"/>
          </a:xfrm>
        </p:spPr>
        <p:txBody>
          <a:bodyPr>
            <a:normAutofit fontScale="85000" lnSpcReduction="20000"/>
          </a:bodyPr>
          <a:lstStyle/>
          <a:p>
            <a:r>
              <a:rPr lang="tr-TR" dirty="0">
                <a:latin typeface="+mj-lt"/>
              </a:rPr>
              <a:t> Sıfır Tolerans Eylem planı madde 1’e göre </a:t>
            </a:r>
          </a:p>
          <a:p>
            <a:pPr>
              <a:buNone/>
            </a:pPr>
            <a:r>
              <a:rPr lang="tr-TR" b="1" dirty="0">
                <a:latin typeface="+mj-lt"/>
              </a:rPr>
              <a:t>“CİNSEL TACİZ: </a:t>
            </a:r>
            <a:r>
              <a:rPr lang="tr-TR" dirty="0">
                <a:latin typeface="+mj-lt"/>
              </a:rPr>
              <a:t>Kişinin rızası dışında gerçekleşen, kişinin cinsel dokunulmazlığını ihlal etmeye elverişli, cinsel çağrışımı olan ve vücut teması olmaksızın gerçekleşen her türlü davranıştır.</a:t>
            </a:r>
          </a:p>
          <a:p>
            <a:pPr>
              <a:buNone/>
            </a:pPr>
            <a:r>
              <a:rPr lang="tr-TR" b="1" dirty="0">
                <a:latin typeface="+mj-lt"/>
              </a:rPr>
              <a:t> CİNSEL SALDIRI: </a:t>
            </a:r>
            <a:r>
              <a:rPr lang="tr-TR" dirty="0">
                <a:latin typeface="+mj-lt"/>
              </a:rPr>
              <a:t>Kişinin rızası dışında gerçekleşen ve kişinin cinsel dokunulmazlığını ihlal etmeye elverişli olan her türlü vücut teması, cinsel </a:t>
            </a:r>
            <a:r>
              <a:rPr lang="tr-TR" dirty="0" err="1">
                <a:latin typeface="+mj-lt"/>
              </a:rPr>
              <a:t>saldlrıdır</a:t>
            </a:r>
            <a:r>
              <a:rPr lang="tr-TR" dirty="0">
                <a:latin typeface="+mj-lt"/>
              </a:rPr>
              <a:t>. Cinsel saldırının gerçekleşmesi için mağdurun direnmesi veya failin fiziki şiddete başvurması zorunlu değildir.”</a:t>
            </a:r>
          </a:p>
          <a:p>
            <a:pPr>
              <a:buNone/>
            </a:pPr>
            <a:endParaRPr lang="tr-TR" dirty="0">
              <a:latin typeface="+mj-lt"/>
            </a:endParaRPr>
          </a:p>
          <a:p>
            <a:pPr marL="514350" indent="-514350"/>
            <a:r>
              <a:rPr lang="tr-TR" dirty="0">
                <a:latin typeface="+mj-lt"/>
              </a:rPr>
              <a:t>Eylem planın devamındaki maddelerde 1. maddede tanımı yapılan davranışlara yönelik tedbir ve bilinçlendirmelere değinilir.</a:t>
            </a:r>
          </a:p>
          <a:p>
            <a:pPr>
              <a:buNone/>
            </a:pPr>
            <a:endParaRPr lang="tr-TR" dirty="0">
              <a:latin typeface="+mj-lt"/>
            </a:endParaRPr>
          </a:p>
          <a:p>
            <a:pPr>
              <a:buNone/>
            </a:pPr>
            <a:endParaRPr lang="tr-TR" dirty="0">
              <a:latin typeface="+mj-lt"/>
            </a:endParaRPr>
          </a:p>
          <a:p>
            <a:endParaRPr lang="tr-TR" dirty="0">
              <a:latin typeface="+mj-lt"/>
            </a:endParaRPr>
          </a:p>
        </p:txBody>
      </p:sp>
      <p:pic>
        <p:nvPicPr>
          <p:cNvPr id="4" name="3 Resim" descr="20200728_203303.jpg"/>
          <p:cNvPicPr>
            <a:picLocks noChangeAspect="1"/>
          </p:cNvPicPr>
          <p:nvPr/>
        </p:nvPicPr>
        <p:blipFill>
          <a:blip r:embed="rId2" cstate="print"/>
          <a:stretch>
            <a:fillRect/>
          </a:stretch>
        </p:blipFill>
        <p:spPr>
          <a:xfrm>
            <a:off x="0" y="6192327"/>
            <a:ext cx="1071570" cy="665673"/>
          </a:xfrm>
          <a:prstGeom prst="rect">
            <a:avLst/>
          </a:prstGeom>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a:t>Cinsel Taciz Nedir?</a:t>
            </a:r>
          </a:p>
        </p:txBody>
      </p:sp>
      <p:sp>
        <p:nvSpPr>
          <p:cNvPr id="3" name="2 İçerik Yer Tutucusu"/>
          <p:cNvSpPr>
            <a:spLocks noGrp="1"/>
          </p:cNvSpPr>
          <p:nvPr>
            <p:ph sz="quarter" idx="1"/>
          </p:nvPr>
        </p:nvSpPr>
        <p:spPr/>
        <p:txBody>
          <a:bodyPr/>
          <a:lstStyle/>
          <a:p>
            <a:pPr marL="0" indent="0">
              <a:defRPr/>
            </a:pPr>
            <a:r>
              <a:rPr lang="tr-TR" sz="2800" dirty="0">
                <a:latin typeface="+mj-lt"/>
              </a:rPr>
              <a:t>Sözlü tacizdir. </a:t>
            </a:r>
          </a:p>
          <a:p>
            <a:pPr marL="0" indent="0">
              <a:buNone/>
              <a:defRPr/>
            </a:pPr>
            <a:r>
              <a:rPr lang="tr-TR" sz="2800" dirty="0">
                <a:latin typeface="+mj-lt"/>
              </a:rPr>
              <a:t>-Laf atma, </a:t>
            </a:r>
          </a:p>
          <a:p>
            <a:pPr marL="0" indent="0">
              <a:buNone/>
              <a:defRPr/>
            </a:pPr>
            <a:r>
              <a:rPr lang="tr-TR" sz="2800" dirty="0">
                <a:latin typeface="+mj-lt"/>
              </a:rPr>
              <a:t>-Cinsel içerikli istenilmeyen şaka, </a:t>
            </a:r>
          </a:p>
          <a:p>
            <a:pPr marL="0" indent="0">
              <a:buNone/>
              <a:defRPr/>
            </a:pPr>
            <a:r>
              <a:rPr lang="tr-TR" sz="2800" dirty="0">
                <a:latin typeface="+mj-lt"/>
              </a:rPr>
              <a:t>-Cinsel içerikli istenilmeyen mailler</a:t>
            </a:r>
          </a:p>
          <a:p>
            <a:pPr marL="0" indent="0">
              <a:buNone/>
              <a:defRPr/>
            </a:pPr>
            <a:r>
              <a:rPr lang="tr-TR" sz="2800" dirty="0">
                <a:latin typeface="+mj-lt"/>
              </a:rPr>
              <a:t>-Israrlı istenilmeyen flört teklifleri</a:t>
            </a:r>
          </a:p>
          <a:p>
            <a:pPr marL="0" indent="0">
              <a:buNone/>
              <a:defRPr/>
            </a:pPr>
            <a:r>
              <a:rPr lang="tr-TR" sz="2800" dirty="0">
                <a:latin typeface="+mj-lt"/>
              </a:rPr>
              <a:t>-Kişinin cinsel yaşamı hakkında dedikodu üretme</a:t>
            </a:r>
          </a:p>
          <a:p>
            <a:pPr marL="0" indent="0">
              <a:buNone/>
              <a:defRPr/>
            </a:pPr>
            <a:r>
              <a:rPr lang="tr-TR" sz="2800" dirty="0">
                <a:latin typeface="+mj-lt"/>
              </a:rPr>
              <a:t>-Cinsiyet yönünden aşağılama, istenilmeyen sözlere maruz bırakmak.</a:t>
            </a:r>
            <a:endParaRPr lang="tr-TR" dirty="0">
              <a:latin typeface="+mj-lt"/>
            </a:endParaRPr>
          </a:p>
        </p:txBody>
      </p:sp>
      <p:pic>
        <p:nvPicPr>
          <p:cNvPr id="4" name="3 Resim" descr="20200728_203303.jpg"/>
          <p:cNvPicPr>
            <a:picLocks noChangeAspect="1"/>
          </p:cNvPicPr>
          <p:nvPr/>
        </p:nvPicPr>
        <p:blipFill>
          <a:blip r:embed="rId2" cstate="print"/>
          <a:stretch>
            <a:fillRect/>
          </a:stretch>
        </p:blipFill>
        <p:spPr>
          <a:xfrm>
            <a:off x="0" y="6121342"/>
            <a:ext cx="1185840" cy="736658"/>
          </a:xfrm>
          <a:prstGeom prst="rect">
            <a:avLst/>
          </a:prstGeom>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0"/>
            <a:ext cx="8229600" cy="990600"/>
          </a:xfrm>
        </p:spPr>
        <p:txBody>
          <a:bodyPr/>
          <a:lstStyle/>
          <a:p>
            <a:pPr algn="ctr"/>
            <a:r>
              <a:rPr lang="tr-TR" dirty="0"/>
              <a:t>CİNSEL SALDIRI NEDİR?</a:t>
            </a:r>
          </a:p>
        </p:txBody>
      </p:sp>
      <p:sp>
        <p:nvSpPr>
          <p:cNvPr id="3" name="2 İçerik Yer Tutucusu"/>
          <p:cNvSpPr>
            <a:spLocks noGrp="1"/>
          </p:cNvSpPr>
          <p:nvPr>
            <p:ph sz="quarter" idx="1"/>
          </p:nvPr>
        </p:nvSpPr>
        <p:spPr/>
        <p:txBody>
          <a:bodyPr/>
          <a:lstStyle/>
          <a:p>
            <a:r>
              <a:rPr lang="tr-TR" altLang="tr-TR" dirty="0">
                <a:latin typeface="+mj-lt"/>
              </a:rPr>
              <a:t>İstenilmeyen cinsel amaçlı her tür dokunmadır.</a:t>
            </a:r>
          </a:p>
          <a:p>
            <a:pPr>
              <a:buNone/>
            </a:pPr>
            <a:r>
              <a:rPr lang="tr-TR" altLang="tr-TR" dirty="0">
                <a:latin typeface="+mj-lt"/>
              </a:rPr>
              <a:t>-Sarılma</a:t>
            </a:r>
          </a:p>
          <a:p>
            <a:pPr>
              <a:buNone/>
            </a:pPr>
            <a:r>
              <a:rPr lang="tr-TR" altLang="tr-TR" dirty="0">
                <a:latin typeface="+mj-lt"/>
              </a:rPr>
              <a:t>-Öpme</a:t>
            </a:r>
          </a:p>
          <a:p>
            <a:pPr>
              <a:buNone/>
            </a:pPr>
            <a:r>
              <a:rPr lang="tr-TR" altLang="tr-TR" dirty="0">
                <a:latin typeface="+mj-lt"/>
              </a:rPr>
              <a:t>-Tecavüz</a:t>
            </a:r>
          </a:p>
          <a:p>
            <a:endParaRPr lang="tr-TR" altLang="tr-TR" dirty="0">
              <a:latin typeface="+mj-lt"/>
            </a:endParaRPr>
          </a:p>
          <a:p>
            <a:r>
              <a:rPr lang="tr-TR" altLang="tr-TR" dirty="0">
                <a:latin typeface="+mj-lt"/>
              </a:rPr>
              <a:t>Cinsel tacize göre cinsel saldırının yaptırımı daha ağırdır. </a:t>
            </a:r>
          </a:p>
          <a:p>
            <a:endParaRPr lang="tr-TR" dirty="0">
              <a:latin typeface="+mj-lt"/>
            </a:endParaRPr>
          </a:p>
        </p:txBody>
      </p:sp>
      <p:pic>
        <p:nvPicPr>
          <p:cNvPr id="4" name="3 Resim" descr="20200728_203303.jpg"/>
          <p:cNvPicPr>
            <a:picLocks noChangeAspect="1"/>
          </p:cNvPicPr>
          <p:nvPr/>
        </p:nvPicPr>
        <p:blipFill>
          <a:blip r:embed="rId2" cstate="print"/>
          <a:stretch>
            <a:fillRect/>
          </a:stretch>
        </p:blipFill>
        <p:spPr>
          <a:xfrm>
            <a:off x="0" y="6143644"/>
            <a:ext cx="1176594" cy="714355"/>
          </a:xfrm>
          <a:prstGeom prst="rect">
            <a:avLst/>
          </a:prstGeom>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04DBE7-75D2-7F46-9F64-6B2D6CC919EE}"/>
              </a:ext>
            </a:extLst>
          </p:cNvPr>
          <p:cNvSpPr>
            <a:spLocks noGrp="1"/>
          </p:cNvSpPr>
          <p:nvPr>
            <p:ph type="title"/>
          </p:nvPr>
        </p:nvSpPr>
        <p:spPr/>
        <p:txBody>
          <a:bodyPr/>
          <a:lstStyle/>
          <a:p>
            <a:r>
              <a:rPr lang="en-US" dirty="0"/>
              <a:t>PROBLEMLİ DAVRANIŞLAR</a:t>
            </a:r>
          </a:p>
        </p:txBody>
      </p:sp>
      <p:sp>
        <p:nvSpPr>
          <p:cNvPr id="3" name="İçerik Yer Tutucusu 2">
            <a:extLst>
              <a:ext uri="{FF2B5EF4-FFF2-40B4-BE49-F238E27FC236}">
                <a16:creationId xmlns:a16="http://schemas.microsoft.com/office/drawing/2014/main" id="{77091145-4428-9C4D-863E-6CF065C4886A}"/>
              </a:ext>
            </a:extLst>
          </p:cNvPr>
          <p:cNvSpPr>
            <a:spLocks noGrp="1"/>
          </p:cNvSpPr>
          <p:nvPr>
            <p:ph sz="quarter" idx="1"/>
          </p:nvPr>
        </p:nvSpPr>
        <p:spPr/>
        <p:txBody>
          <a:bodyPr>
            <a:normAutofit fontScale="85000" lnSpcReduction="20000"/>
          </a:bodyPr>
          <a:lstStyle/>
          <a:p>
            <a:r>
              <a:rPr lang="en-US" dirty="0"/>
              <a:t>SOSYAL MEDYADAN GELEN MESAJLAR</a:t>
            </a:r>
          </a:p>
          <a:p>
            <a:r>
              <a:rPr lang="en-US" dirty="0"/>
              <a:t>HOCADAN ÖĞRENCİYE MESAJ</a:t>
            </a:r>
          </a:p>
          <a:p>
            <a:r>
              <a:rPr lang="en-US" dirty="0" err="1"/>
              <a:t>Nelere</a:t>
            </a:r>
            <a:r>
              <a:rPr lang="en-US" dirty="0"/>
              <a:t> </a:t>
            </a:r>
            <a:r>
              <a:rPr lang="en-US" dirty="0" err="1"/>
              <a:t>dikkat</a:t>
            </a:r>
            <a:r>
              <a:rPr lang="en-US" dirty="0"/>
              <a:t> </a:t>
            </a:r>
            <a:r>
              <a:rPr lang="en-US" dirty="0" err="1"/>
              <a:t>edilmeli</a:t>
            </a:r>
            <a:r>
              <a:rPr lang="en-US" dirty="0"/>
              <a:t>? </a:t>
            </a:r>
            <a:r>
              <a:rPr lang="en-US" dirty="0" err="1"/>
              <a:t>Neler</a:t>
            </a:r>
            <a:r>
              <a:rPr lang="en-US" dirty="0"/>
              <a:t> </a:t>
            </a:r>
            <a:r>
              <a:rPr lang="en-US" dirty="0" err="1"/>
              <a:t>yapılmamalı</a:t>
            </a:r>
            <a:r>
              <a:rPr lang="en-US" dirty="0"/>
              <a:t>?</a:t>
            </a:r>
          </a:p>
          <a:p>
            <a:r>
              <a:rPr lang="en-US" sz="2800" dirty="0"/>
              <a:t>İŞ ARKADAŞLARI ARASINDA MESAJLARDA</a:t>
            </a:r>
          </a:p>
          <a:p>
            <a:r>
              <a:rPr lang="en-US" dirty="0" err="1"/>
              <a:t>İltifat</a:t>
            </a:r>
            <a:r>
              <a:rPr lang="en-US" dirty="0"/>
              <a:t> </a:t>
            </a:r>
            <a:r>
              <a:rPr lang="en-US" dirty="0" err="1"/>
              <a:t>ve</a:t>
            </a:r>
            <a:r>
              <a:rPr lang="en-US" dirty="0"/>
              <a:t> </a:t>
            </a:r>
            <a:r>
              <a:rPr lang="en-US" dirty="0" err="1"/>
              <a:t>Tacizi</a:t>
            </a:r>
            <a:r>
              <a:rPr lang="en-US" dirty="0"/>
              <a:t> </a:t>
            </a:r>
            <a:r>
              <a:rPr lang="en-US" dirty="0" err="1"/>
              <a:t>karıştırma</a:t>
            </a:r>
            <a:endParaRPr lang="en-US" dirty="0"/>
          </a:p>
          <a:p>
            <a:r>
              <a:rPr lang="en-US" dirty="0" err="1"/>
              <a:t>Iş</a:t>
            </a:r>
            <a:r>
              <a:rPr lang="en-US" dirty="0"/>
              <a:t> </a:t>
            </a:r>
            <a:r>
              <a:rPr lang="en-US" dirty="0" err="1"/>
              <a:t>arkadaşları</a:t>
            </a:r>
            <a:r>
              <a:rPr lang="en-US" dirty="0"/>
              <a:t> </a:t>
            </a:r>
            <a:r>
              <a:rPr lang="en-US" dirty="0" err="1"/>
              <a:t>arasında</a:t>
            </a:r>
            <a:r>
              <a:rPr lang="en-US" dirty="0"/>
              <a:t> </a:t>
            </a:r>
            <a:r>
              <a:rPr lang="en-US" dirty="0" err="1"/>
              <a:t>konuşmalarda</a:t>
            </a:r>
            <a:r>
              <a:rPr lang="en-US" dirty="0"/>
              <a:t> </a:t>
            </a:r>
            <a:r>
              <a:rPr lang="en-US" dirty="0" err="1"/>
              <a:t>dikkat</a:t>
            </a:r>
            <a:r>
              <a:rPr lang="en-US" dirty="0"/>
              <a:t> </a:t>
            </a:r>
            <a:r>
              <a:rPr lang="en-US" dirty="0" err="1"/>
              <a:t>edilmesi</a:t>
            </a:r>
            <a:r>
              <a:rPr lang="en-US" dirty="0"/>
              <a:t> </a:t>
            </a:r>
            <a:r>
              <a:rPr lang="en-US" dirty="0" err="1"/>
              <a:t>gereken</a:t>
            </a:r>
            <a:r>
              <a:rPr lang="en-US" dirty="0"/>
              <a:t> </a:t>
            </a:r>
            <a:r>
              <a:rPr lang="en-US" dirty="0" err="1"/>
              <a:t>hususlar</a:t>
            </a:r>
            <a:endParaRPr lang="en-US" dirty="0"/>
          </a:p>
          <a:p>
            <a:r>
              <a:rPr lang="en-US" dirty="0" err="1"/>
              <a:t>Iş</a:t>
            </a:r>
            <a:r>
              <a:rPr lang="en-US" dirty="0"/>
              <a:t> </a:t>
            </a:r>
            <a:r>
              <a:rPr lang="en-US" dirty="0" err="1"/>
              <a:t>arkadaşları</a:t>
            </a:r>
            <a:r>
              <a:rPr lang="en-US" dirty="0"/>
              <a:t> </a:t>
            </a:r>
            <a:r>
              <a:rPr lang="en-US" dirty="0" err="1"/>
              <a:t>arasında</a:t>
            </a:r>
            <a:r>
              <a:rPr lang="en-US" dirty="0"/>
              <a:t> </a:t>
            </a:r>
            <a:r>
              <a:rPr lang="en-US" dirty="0" err="1"/>
              <a:t>konuşmalarda</a:t>
            </a:r>
            <a:r>
              <a:rPr lang="en-US" dirty="0"/>
              <a:t> </a:t>
            </a:r>
            <a:r>
              <a:rPr lang="en-US" dirty="0" err="1"/>
              <a:t>vücut</a:t>
            </a:r>
            <a:r>
              <a:rPr lang="en-US" dirty="0"/>
              <a:t> </a:t>
            </a:r>
            <a:r>
              <a:rPr lang="en-US" dirty="0" err="1"/>
              <a:t>teması</a:t>
            </a:r>
            <a:endParaRPr lang="en-US" dirty="0"/>
          </a:p>
          <a:p>
            <a:r>
              <a:rPr lang="en-US" dirty="0" err="1"/>
              <a:t>Flört</a:t>
            </a:r>
            <a:r>
              <a:rPr lang="en-US" dirty="0"/>
              <a:t> </a:t>
            </a:r>
            <a:r>
              <a:rPr lang="en-US" dirty="0" err="1"/>
              <a:t>İlişkisinde</a:t>
            </a:r>
            <a:r>
              <a:rPr lang="en-US" dirty="0"/>
              <a:t> </a:t>
            </a:r>
            <a:r>
              <a:rPr lang="en-US" dirty="0" err="1"/>
              <a:t>dikkat</a:t>
            </a:r>
            <a:r>
              <a:rPr lang="en-US" dirty="0"/>
              <a:t> </a:t>
            </a:r>
            <a:r>
              <a:rPr lang="en-US" dirty="0" err="1"/>
              <a:t>edilmesi</a:t>
            </a:r>
            <a:r>
              <a:rPr lang="en-US" dirty="0"/>
              <a:t> </a:t>
            </a:r>
            <a:r>
              <a:rPr lang="en-US" dirty="0" err="1"/>
              <a:t>gereken</a:t>
            </a:r>
            <a:r>
              <a:rPr lang="en-US" dirty="0"/>
              <a:t> </a:t>
            </a:r>
            <a:r>
              <a:rPr lang="en-US" dirty="0" err="1"/>
              <a:t>hususlar</a:t>
            </a:r>
            <a:endParaRPr lang="en-US" dirty="0"/>
          </a:p>
          <a:p>
            <a:r>
              <a:rPr lang="en-US" dirty="0"/>
              <a:t>-Bir </a:t>
            </a:r>
            <a:r>
              <a:rPr lang="en-US" dirty="0" err="1"/>
              <a:t>kimsenin</a:t>
            </a:r>
            <a:r>
              <a:rPr lang="en-US" dirty="0"/>
              <a:t> </a:t>
            </a:r>
            <a:r>
              <a:rPr lang="en-US" dirty="0" err="1"/>
              <a:t>sizin</a:t>
            </a:r>
            <a:r>
              <a:rPr lang="en-US" dirty="0"/>
              <a:t> </a:t>
            </a:r>
            <a:r>
              <a:rPr lang="en-US" dirty="0" err="1"/>
              <a:t>flört</a:t>
            </a:r>
            <a:r>
              <a:rPr lang="en-US" dirty="0"/>
              <a:t> </a:t>
            </a:r>
            <a:r>
              <a:rPr lang="en-US" dirty="0" err="1"/>
              <a:t>teklifinizi</a:t>
            </a:r>
            <a:r>
              <a:rPr lang="en-US" dirty="0"/>
              <a:t> Kabul </a:t>
            </a:r>
            <a:r>
              <a:rPr lang="en-US" dirty="0" err="1"/>
              <a:t>etmesi</a:t>
            </a:r>
            <a:r>
              <a:rPr lang="en-US" dirty="0"/>
              <a:t> </a:t>
            </a:r>
            <a:r>
              <a:rPr lang="en-US" dirty="0" err="1"/>
              <a:t>veya</a:t>
            </a:r>
            <a:r>
              <a:rPr lang="en-US" dirty="0"/>
              <a:t> </a:t>
            </a:r>
            <a:r>
              <a:rPr lang="en-US" dirty="0" err="1"/>
              <a:t>flörtleşmesi</a:t>
            </a:r>
            <a:r>
              <a:rPr lang="en-US" dirty="0"/>
              <a:t> CİNSEL İLİŞKİYE RIZA GÖSTERDİĞİ </a:t>
            </a:r>
            <a:r>
              <a:rPr lang="en-US" dirty="0" err="1"/>
              <a:t>demek</a:t>
            </a:r>
            <a:r>
              <a:rPr lang="en-US" dirty="0"/>
              <a:t> </a:t>
            </a:r>
            <a:r>
              <a:rPr lang="en-US" dirty="0" err="1"/>
              <a:t>değildir</a:t>
            </a:r>
            <a:r>
              <a:rPr lang="en-US" dirty="0"/>
              <a:t>.</a:t>
            </a:r>
          </a:p>
          <a:p>
            <a:r>
              <a:rPr lang="en-US" dirty="0" err="1"/>
              <a:t>Cinsel</a:t>
            </a:r>
            <a:r>
              <a:rPr lang="en-US" dirty="0"/>
              <a:t> </a:t>
            </a:r>
            <a:r>
              <a:rPr lang="en-US" dirty="0" err="1"/>
              <a:t>ilişkide</a:t>
            </a:r>
            <a:r>
              <a:rPr lang="en-US" dirty="0"/>
              <a:t> </a:t>
            </a:r>
            <a:r>
              <a:rPr lang="en-US" dirty="0" err="1"/>
              <a:t>rızanın</a:t>
            </a:r>
            <a:r>
              <a:rPr lang="en-US" dirty="0"/>
              <a:t> </a:t>
            </a:r>
            <a:r>
              <a:rPr lang="en-US" dirty="0" err="1"/>
              <a:t>olması</a:t>
            </a:r>
            <a:r>
              <a:rPr lang="en-US" dirty="0"/>
              <a:t> </a:t>
            </a:r>
            <a:r>
              <a:rPr lang="en-US" dirty="0" err="1"/>
              <a:t>gerekir</a:t>
            </a:r>
            <a:r>
              <a:rPr lang="en-US" dirty="0"/>
              <a:t>. </a:t>
            </a:r>
            <a:r>
              <a:rPr lang="en-US" dirty="0" err="1"/>
              <a:t>Rahatsızlığını</a:t>
            </a:r>
            <a:r>
              <a:rPr lang="en-US" dirty="0"/>
              <a:t> </a:t>
            </a:r>
            <a:r>
              <a:rPr lang="en-US" dirty="0" err="1"/>
              <a:t>dile</a:t>
            </a:r>
            <a:r>
              <a:rPr lang="en-US" dirty="0"/>
              <a:t> </a:t>
            </a:r>
            <a:r>
              <a:rPr lang="en-US" dirty="0" err="1"/>
              <a:t>getiren</a:t>
            </a:r>
            <a:r>
              <a:rPr lang="en-US" dirty="0"/>
              <a:t> </a:t>
            </a:r>
            <a:r>
              <a:rPr lang="en-US" dirty="0" err="1"/>
              <a:t>veya</a:t>
            </a:r>
            <a:r>
              <a:rPr lang="en-US" dirty="0"/>
              <a:t> </a:t>
            </a:r>
            <a:r>
              <a:rPr lang="en-US" dirty="0" err="1"/>
              <a:t>gösteren</a:t>
            </a:r>
            <a:r>
              <a:rPr lang="en-US" dirty="0"/>
              <a:t> </a:t>
            </a:r>
            <a:r>
              <a:rPr lang="en-US" dirty="0" err="1"/>
              <a:t>kişiye</a:t>
            </a:r>
            <a:r>
              <a:rPr lang="en-US" dirty="0"/>
              <a:t> </a:t>
            </a:r>
            <a:r>
              <a:rPr lang="en-US" dirty="0" err="1"/>
              <a:t>dokunmayınız.Sesin</a:t>
            </a:r>
            <a:r>
              <a:rPr lang="en-US" dirty="0"/>
              <a:t> </a:t>
            </a:r>
            <a:r>
              <a:rPr lang="en-US" dirty="0" err="1"/>
              <a:t>çıkmaması</a:t>
            </a:r>
            <a:r>
              <a:rPr lang="en-US" dirty="0"/>
              <a:t> </a:t>
            </a:r>
            <a:r>
              <a:rPr lang="en-US" dirty="0" err="1"/>
              <a:t>rıza</a:t>
            </a:r>
            <a:r>
              <a:rPr lang="en-US" dirty="0"/>
              <a:t> </a:t>
            </a:r>
            <a:r>
              <a:rPr lang="en-US" dirty="0" err="1"/>
              <a:t>göstermek</a:t>
            </a:r>
            <a:r>
              <a:rPr lang="en-US" dirty="0"/>
              <a:t> </a:t>
            </a:r>
            <a:r>
              <a:rPr lang="en-US" dirty="0" err="1"/>
              <a:t>değildir</a:t>
            </a:r>
            <a:r>
              <a:rPr lang="en-US" dirty="0"/>
              <a:t> (KORKU, BAŞKALARINDAN ÇEKİNME  VESAİRE BİR SÜRÜ NEDEN OLABİLİR)</a:t>
            </a:r>
          </a:p>
        </p:txBody>
      </p:sp>
      <p:pic>
        <p:nvPicPr>
          <p:cNvPr id="4" name="3 Resim" descr="20200728_203303.jpg">
            <a:extLst>
              <a:ext uri="{FF2B5EF4-FFF2-40B4-BE49-F238E27FC236}">
                <a16:creationId xmlns:a16="http://schemas.microsoft.com/office/drawing/2014/main" id="{506CB230-347C-884A-85C1-3BD4C1F42959}"/>
              </a:ext>
            </a:extLst>
          </p:cNvPr>
          <p:cNvPicPr>
            <a:picLocks noChangeAspect="1"/>
          </p:cNvPicPr>
          <p:nvPr/>
        </p:nvPicPr>
        <p:blipFill>
          <a:blip r:embed="rId2" cstate="print"/>
          <a:stretch>
            <a:fillRect/>
          </a:stretch>
        </p:blipFill>
        <p:spPr>
          <a:xfrm>
            <a:off x="0" y="6121342"/>
            <a:ext cx="1185840" cy="736658"/>
          </a:xfrm>
          <a:prstGeom prst="rect">
            <a:avLst/>
          </a:prstGeom>
        </p:spPr>
      </p:pic>
    </p:spTree>
    <p:extLst>
      <p:ext uri="{BB962C8B-B14F-4D97-AF65-F5344CB8AC3E}">
        <p14:creationId xmlns:p14="http://schemas.microsoft.com/office/powerpoint/2010/main" val="412218917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dirty="0">
                <a:solidFill>
                  <a:schemeClr val="tx1"/>
                </a:solidFill>
              </a:rPr>
              <a:t>CİNSEL TACİZ VE CİNSEL SALDIRIYA KARŞI DESTEK BİRİMİ NEDİR?</a:t>
            </a:r>
          </a:p>
        </p:txBody>
      </p:sp>
      <p:sp>
        <p:nvSpPr>
          <p:cNvPr id="3" name="2 İçerik Yer Tutucusu"/>
          <p:cNvSpPr>
            <a:spLocks noGrp="1"/>
          </p:cNvSpPr>
          <p:nvPr>
            <p:ph sz="quarter" idx="1"/>
          </p:nvPr>
        </p:nvSpPr>
        <p:spPr/>
        <p:txBody>
          <a:bodyPr/>
          <a:lstStyle/>
          <a:p>
            <a:r>
              <a:rPr lang="tr-TR" altLang="tr-TR" sz="2800" dirty="0">
                <a:latin typeface="+mj-lt"/>
              </a:rPr>
              <a:t>Cinsel taciz ve cinsel saldırıyla karşılaştığınızda veya yakınızda birisi karşılaştığında doğrudan doğruya başvuracağınız birimdir.</a:t>
            </a:r>
          </a:p>
          <a:p>
            <a:r>
              <a:rPr lang="tr-TR" altLang="tr-TR" sz="2800" dirty="0">
                <a:latin typeface="+mj-lt"/>
              </a:rPr>
              <a:t>Birime başvurmak için Ankara Üniversitesi öğrencisi, çalışanı veya akademik personeli olmak yeterlidir.</a:t>
            </a:r>
          </a:p>
          <a:p>
            <a:pPr>
              <a:buNone/>
            </a:pPr>
            <a:endParaRPr lang="tr-TR" dirty="0">
              <a:latin typeface="+mj-lt"/>
            </a:endParaRPr>
          </a:p>
        </p:txBody>
      </p:sp>
      <p:pic>
        <p:nvPicPr>
          <p:cNvPr id="5" name="4 Resim" descr="20200728_203303.jpg"/>
          <p:cNvPicPr>
            <a:picLocks noChangeAspect="1"/>
          </p:cNvPicPr>
          <p:nvPr/>
        </p:nvPicPr>
        <p:blipFill>
          <a:blip r:embed="rId2" cstate="print"/>
          <a:stretch>
            <a:fillRect/>
          </a:stretch>
        </p:blipFill>
        <p:spPr>
          <a:xfrm>
            <a:off x="0" y="6121342"/>
            <a:ext cx="1185840" cy="736658"/>
          </a:xfrm>
          <a:prstGeom prst="rect">
            <a:avLst/>
          </a:prstGeom>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900" dirty="0"/>
              <a:t>CTS’YE NASIL BAŞVURULUR?</a:t>
            </a:r>
          </a:p>
        </p:txBody>
      </p:sp>
      <p:sp>
        <p:nvSpPr>
          <p:cNvPr id="3" name="2 İçerik Yer Tutucusu"/>
          <p:cNvSpPr>
            <a:spLocks noGrp="1"/>
          </p:cNvSpPr>
          <p:nvPr>
            <p:ph sz="quarter" idx="1"/>
          </p:nvPr>
        </p:nvSpPr>
        <p:spPr/>
        <p:txBody>
          <a:bodyPr/>
          <a:lstStyle/>
          <a:p>
            <a:r>
              <a:rPr lang="tr-TR" dirty="0">
                <a:latin typeface="+mj-lt"/>
              </a:rPr>
              <a:t>Sosyal medya üzerinden; </a:t>
            </a:r>
          </a:p>
          <a:p>
            <a:pPr>
              <a:buNone/>
            </a:pPr>
            <a:r>
              <a:rPr lang="tr-TR" dirty="0">
                <a:latin typeface="+mj-lt"/>
              </a:rPr>
              <a:t>                 </a:t>
            </a:r>
            <a:r>
              <a:rPr lang="tr-TR" dirty="0" err="1">
                <a:latin typeface="+mj-lt"/>
              </a:rPr>
              <a:t>Instagram</a:t>
            </a:r>
            <a:r>
              <a:rPr lang="tr-TR" dirty="0">
                <a:latin typeface="+mj-lt"/>
              </a:rPr>
              <a:t>/</a:t>
            </a:r>
            <a:r>
              <a:rPr lang="tr-TR" dirty="0" err="1">
                <a:latin typeface="+mj-lt"/>
              </a:rPr>
              <a:t>Twitter</a:t>
            </a:r>
            <a:r>
              <a:rPr lang="tr-TR" dirty="0">
                <a:latin typeface="+mj-lt"/>
              </a:rPr>
              <a:t> : </a:t>
            </a:r>
            <a:r>
              <a:rPr lang="tr-TR" b="1" dirty="0">
                <a:latin typeface="+mj-lt"/>
              </a:rPr>
              <a:t>@</a:t>
            </a:r>
            <a:r>
              <a:rPr lang="tr-TR" b="1" dirty="0" err="1">
                <a:latin typeface="+mj-lt"/>
              </a:rPr>
              <a:t>ctsankara</a:t>
            </a:r>
            <a:endParaRPr lang="tr-TR" b="1" dirty="0">
              <a:latin typeface="+mj-lt"/>
            </a:endParaRPr>
          </a:p>
          <a:p>
            <a:r>
              <a:rPr lang="tr-TR" dirty="0" err="1">
                <a:latin typeface="+mj-lt"/>
              </a:rPr>
              <a:t>Yüzyüze</a:t>
            </a:r>
            <a:r>
              <a:rPr lang="tr-TR" dirty="0">
                <a:latin typeface="+mj-lt"/>
              </a:rPr>
              <a:t> görüşerek </a:t>
            </a:r>
          </a:p>
          <a:p>
            <a:pPr>
              <a:buNone/>
            </a:pPr>
            <a:r>
              <a:rPr lang="tr-TR" dirty="0">
                <a:latin typeface="+mj-lt"/>
              </a:rPr>
              <a:t>                 Cebeci </a:t>
            </a:r>
            <a:r>
              <a:rPr lang="tr-TR" dirty="0" err="1">
                <a:latin typeface="+mj-lt"/>
              </a:rPr>
              <a:t>Kampüsü</a:t>
            </a:r>
            <a:r>
              <a:rPr lang="tr-TR" dirty="0">
                <a:latin typeface="+mj-lt"/>
              </a:rPr>
              <a:t> Hukuk Fakültesi’ndeyiz.</a:t>
            </a:r>
          </a:p>
          <a:p>
            <a:r>
              <a:rPr lang="tr-TR" dirty="0">
                <a:latin typeface="+mj-lt"/>
              </a:rPr>
              <a:t>Fakülte danışman hocası veya temsilci öğrenci ile iletişime geçerek</a:t>
            </a:r>
          </a:p>
          <a:p>
            <a:r>
              <a:rPr lang="tr-TR" dirty="0">
                <a:latin typeface="+mj-lt"/>
              </a:rPr>
              <a:t>Birimi arayarak</a:t>
            </a:r>
          </a:p>
          <a:p>
            <a:pPr>
              <a:buNone/>
            </a:pPr>
            <a:r>
              <a:rPr lang="tr-TR" dirty="0">
                <a:latin typeface="+mj-lt"/>
              </a:rPr>
              <a:t>                 0312 595 5285</a:t>
            </a:r>
          </a:p>
        </p:txBody>
      </p:sp>
      <p:pic>
        <p:nvPicPr>
          <p:cNvPr id="5" name="4 Resim" descr="20200728_203303.jpg"/>
          <p:cNvPicPr>
            <a:picLocks noChangeAspect="1"/>
          </p:cNvPicPr>
          <p:nvPr/>
        </p:nvPicPr>
        <p:blipFill>
          <a:blip r:embed="rId2" cstate="print"/>
          <a:stretch>
            <a:fillRect/>
          </a:stretch>
        </p:blipFill>
        <p:spPr>
          <a:xfrm>
            <a:off x="0" y="6121342"/>
            <a:ext cx="1185840" cy="736658"/>
          </a:xfrm>
          <a:prstGeom prst="rect">
            <a:avLst/>
          </a:prstGeom>
        </p:spPr>
      </p:pic>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3596</TotalTime>
  <Words>1663</Words>
  <Application>Microsoft Macintosh PowerPoint</Application>
  <PresentationFormat>On-screen Show (4:3)</PresentationFormat>
  <Paragraphs>133</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Bookman Old Style</vt:lpstr>
      <vt:lpstr>Gill Sans MT</vt:lpstr>
      <vt:lpstr>OpenSans-Regular</vt:lpstr>
      <vt:lpstr>Wingdings</vt:lpstr>
      <vt:lpstr>Wingdings 3</vt:lpstr>
      <vt:lpstr>Kaynak</vt:lpstr>
      <vt:lpstr>Ankara Üniversitesi Cinsel Taciz ve Saldırıya Karşı Destek Birimi</vt:lpstr>
      <vt:lpstr>PowerPoint Presentation</vt:lpstr>
      <vt:lpstr>CİNSEL TACİZ VE CİNSEL SALDIRIYA KARŞI  EYLEM POLİTİKASI</vt:lpstr>
      <vt:lpstr>CİNSEL TACİZ VE CİNSEL SALDIRIYA KARŞI  EYLEM POLİTİKASI</vt:lpstr>
      <vt:lpstr>Cinsel Taciz Nedir?</vt:lpstr>
      <vt:lpstr>CİNSEL SALDIRI NEDİR?</vt:lpstr>
      <vt:lpstr>PROBLEMLİ DAVRANIŞLAR</vt:lpstr>
      <vt:lpstr>CİNSEL TACİZ VE CİNSEL SALDIRIYA KARŞI DESTEK BİRİMİ NEDİR?</vt:lpstr>
      <vt:lpstr>CTS’YE NASIL BAŞVURULUR?</vt:lpstr>
      <vt:lpstr>CTS KİMLERDEN OLUŞUR?</vt:lpstr>
      <vt:lpstr>BİRİM HANGİ HİZMETLERİ SUNAR?</vt:lpstr>
      <vt:lpstr>Cinsel Taciz ve Saldırıda Bulunmanın Hukuki Sonuçları</vt:lpstr>
      <vt:lpstr>2547 sayılı Yök Kanunu</vt:lpstr>
      <vt:lpstr>Devlet Memurları Kanunu: 125.madde</vt:lpstr>
      <vt:lpstr>Devlet Memurları Kanunu: 125.madde</vt:lpstr>
      <vt:lpstr>TÜRK CEZA KANUNU</vt:lpstr>
      <vt:lpstr>TÜRK CEZA KANUNU</vt:lpstr>
      <vt:lpstr>TÜRK CEZA KANUNU</vt:lpstr>
      <vt:lpstr>ISRARLI TAKİP SUÇTUR</vt:lpstr>
      <vt:lpstr>MİTLERİN FARKINDA OLUN</vt:lpstr>
      <vt:lpstr>UNUTMAYIN</vt:lpstr>
      <vt:lpstr>CTS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Cinsel Taciz ve Saldırıya Karşı Destek Birimi</dc:title>
  <dc:creator>90541</dc:creator>
  <cp:lastModifiedBy>Gülriz Uygur</cp:lastModifiedBy>
  <cp:revision>22</cp:revision>
  <dcterms:created xsi:type="dcterms:W3CDTF">2020-09-17T18:43:23Z</dcterms:created>
  <dcterms:modified xsi:type="dcterms:W3CDTF">2025-09-02T07:37:49Z</dcterms:modified>
</cp:coreProperties>
</file>