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63"/>
  </p:notesMasterIdLst>
  <p:sldIdLst>
    <p:sldId id="268" r:id="rId4"/>
    <p:sldId id="282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2" r:id="rId16"/>
    <p:sldId id="306" r:id="rId17"/>
    <p:sldId id="331" r:id="rId18"/>
    <p:sldId id="333" r:id="rId19"/>
    <p:sldId id="334" r:id="rId20"/>
    <p:sldId id="339" r:id="rId21"/>
    <p:sldId id="338" r:id="rId22"/>
    <p:sldId id="336" r:id="rId23"/>
    <p:sldId id="335" r:id="rId24"/>
    <p:sldId id="337" r:id="rId25"/>
    <p:sldId id="355" r:id="rId26"/>
    <p:sldId id="341" r:id="rId27"/>
    <p:sldId id="346" r:id="rId28"/>
    <p:sldId id="347" r:id="rId29"/>
    <p:sldId id="344" r:id="rId30"/>
    <p:sldId id="380" r:id="rId31"/>
    <p:sldId id="342" r:id="rId32"/>
    <p:sldId id="348" r:id="rId33"/>
    <p:sldId id="343" r:id="rId34"/>
    <p:sldId id="340" r:id="rId35"/>
    <p:sldId id="381" r:id="rId36"/>
    <p:sldId id="382" r:id="rId37"/>
    <p:sldId id="361" r:id="rId38"/>
    <p:sldId id="362" r:id="rId39"/>
    <p:sldId id="363" r:id="rId40"/>
    <p:sldId id="367" r:id="rId41"/>
    <p:sldId id="366" r:id="rId42"/>
    <p:sldId id="364" r:id="rId43"/>
    <p:sldId id="359" r:id="rId44"/>
    <p:sldId id="360" r:id="rId45"/>
    <p:sldId id="357" r:id="rId46"/>
    <p:sldId id="356" r:id="rId47"/>
    <p:sldId id="378" r:id="rId48"/>
    <p:sldId id="368" r:id="rId49"/>
    <p:sldId id="369" r:id="rId50"/>
    <p:sldId id="373" r:id="rId51"/>
    <p:sldId id="374" r:id="rId52"/>
    <p:sldId id="372" r:id="rId53"/>
    <p:sldId id="371" r:id="rId54"/>
    <p:sldId id="377" r:id="rId55"/>
    <p:sldId id="370" r:id="rId56"/>
    <p:sldId id="375" r:id="rId57"/>
    <p:sldId id="376" r:id="rId58"/>
    <p:sldId id="383" r:id="rId59"/>
    <p:sldId id="379" r:id="rId60"/>
    <p:sldId id="319" r:id="rId61"/>
    <p:sldId id="31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1" autoAdjust="0"/>
    <p:restoredTop sz="84100" autoAdjust="0"/>
  </p:normalViewPr>
  <p:slideViewPr>
    <p:cSldViewPr snapToGrid="0">
      <p:cViewPr varScale="1">
        <p:scale>
          <a:sx n="94" d="100"/>
          <a:sy n="94" d="100"/>
        </p:scale>
        <p:origin x="15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youth.europa.eu/sites/default/files/inline-files/European_solidarity_corps_guide_2025.pdf" TargetMode="External"/><Relationship Id="rId2" Type="http://schemas.openxmlformats.org/officeDocument/2006/relationships/hyperlink" Target="https://erasmus-plus.ec.europa.eu/erasmus-programme-guide" TargetMode="External"/><Relationship Id="rId1" Type="http://schemas.openxmlformats.org/officeDocument/2006/relationships/hyperlink" Target="https://www.ua.gov.tr/" TargetMode="External"/><Relationship Id="rId6" Type="http://schemas.openxmlformats.org/officeDocument/2006/relationships/hyperlink" Target="https://youth.europa.eu/solidarity_en" TargetMode="External"/><Relationship Id="rId5" Type="http://schemas.openxmlformats.org/officeDocument/2006/relationships/hyperlink" Target="https://youth.europa.eu/home_en" TargetMode="External"/><Relationship Id="rId4" Type="http://schemas.openxmlformats.org/officeDocument/2006/relationships/hyperlink" Target="https://webgate.ec.europa.eu/erasmus-esc/index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youth.europa.eu/sites/default/files/inline-files/European_solidarity_corps_guide_2025.pdf" TargetMode="External"/><Relationship Id="rId2" Type="http://schemas.openxmlformats.org/officeDocument/2006/relationships/hyperlink" Target="https://erasmus-plus.ec.europa.eu/erasmus-programme-guide" TargetMode="External"/><Relationship Id="rId1" Type="http://schemas.openxmlformats.org/officeDocument/2006/relationships/hyperlink" Target="https://www.ua.gov.tr/" TargetMode="External"/><Relationship Id="rId6" Type="http://schemas.openxmlformats.org/officeDocument/2006/relationships/hyperlink" Target="https://youth.europa.eu/solidarity_en" TargetMode="External"/><Relationship Id="rId5" Type="http://schemas.openxmlformats.org/officeDocument/2006/relationships/hyperlink" Target="https://youth.europa.eu/home_en" TargetMode="External"/><Relationship Id="rId4" Type="http://schemas.openxmlformats.org/officeDocument/2006/relationships/hyperlink" Target="https://webgate.ec.europa.eu/erasmus-esc/index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1A137-C960-4FBE-8BDB-A7A826B4ADB7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47F478-01EF-4DC7-B1C6-9A4F2CCC38C5}">
      <dgm:prSet custT="1"/>
      <dgm:spPr>
        <a:gradFill rotWithShape="0">
          <a:gsLst>
            <a:gs pos="50000">
              <a:srgbClr val="FFC000"/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3200" dirty="0" err="1"/>
            <a:t>Ülke</a:t>
          </a:r>
          <a:r>
            <a:rPr lang="en-US" sz="3200" dirty="0"/>
            <a:t> </a:t>
          </a:r>
          <a:r>
            <a:rPr lang="en-US" sz="3200" dirty="0" err="1"/>
            <a:t>Merkezli</a:t>
          </a:r>
          <a:r>
            <a:rPr lang="en-US" sz="3200" dirty="0"/>
            <a:t> </a:t>
          </a:r>
          <a:r>
            <a:rPr lang="en-US" sz="3200" dirty="0" err="1"/>
            <a:t>Faaliyetler</a:t>
          </a:r>
          <a:endParaRPr lang="en-US" sz="3200" dirty="0"/>
        </a:p>
      </dgm:t>
    </dgm:pt>
    <dgm:pt modelId="{EE52EFDB-524F-44FA-AF9D-18F0B18BD7EF}" type="parTrans" cxnId="{B862CD44-0ADD-4E46-99C6-2FD19A4802EC}">
      <dgm:prSet/>
      <dgm:spPr/>
      <dgm:t>
        <a:bodyPr/>
        <a:lstStyle/>
        <a:p>
          <a:endParaRPr lang="en-US"/>
        </a:p>
      </dgm:t>
    </dgm:pt>
    <dgm:pt modelId="{8FB51245-FB79-4929-8DFE-F0E82D2434FB}" type="sibTrans" cxnId="{B862CD44-0ADD-4E46-99C6-2FD19A4802EC}">
      <dgm:prSet/>
      <dgm:spPr/>
      <dgm:t>
        <a:bodyPr/>
        <a:lstStyle/>
        <a:p>
          <a:endParaRPr lang="en-US"/>
        </a:p>
      </dgm:t>
    </dgm:pt>
    <dgm:pt modelId="{546E7AF3-5CE3-4DE9-A710-4A24B5EAC090}">
      <dgm:prSet/>
      <dgm:spPr/>
      <dgm:t>
        <a:bodyPr/>
        <a:lstStyle/>
        <a:p>
          <a:r>
            <a:rPr lang="en-US" dirty="0" err="1"/>
            <a:t>Gönüllülük</a:t>
          </a:r>
          <a:r>
            <a:rPr lang="en-US" dirty="0"/>
            <a:t> </a:t>
          </a:r>
          <a:r>
            <a:rPr lang="en-US" dirty="0" err="1"/>
            <a:t>Projeleri</a:t>
          </a:r>
          <a:r>
            <a:rPr lang="en-US" dirty="0"/>
            <a:t> (ESC 5</a:t>
          </a:r>
          <a:r>
            <a:rPr lang="tr-TR" dirty="0"/>
            <a:t>1</a:t>
          </a:r>
          <a:r>
            <a:rPr lang="en-US" dirty="0"/>
            <a:t>)</a:t>
          </a:r>
        </a:p>
      </dgm:t>
    </dgm:pt>
    <dgm:pt modelId="{DF5D836F-FC07-4082-B3DF-F20101493F19}" type="parTrans" cxnId="{A5454A08-55DB-443B-AE73-A740E03E02A8}">
      <dgm:prSet/>
      <dgm:spPr/>
      <dgm:t>
        <a:bodyPr/>
        <a:lstStyle/>
        <a:p>
          <a:endParaRPr lang="en-US"/>
        </a:p>
      </dgm:t>
    </dgm:pt>
    <dgm:pt modelId="{F89BB66B-A905-49E6-BD93-BF066DE09CF3}" type="sibTrans" cxnId="{A5454A08-55DB-443B-AE73-A740E03E02A8}">
      <dgm:prSet/>
      <dgm:spPr/>
      <dgm:t>
        <a:bodyPr/>
        <a:lstStyle/>
        <a:p>
          <a:endParaRPr lang="en-US"/>
        </a:p>
      </dgm:t>
    </dgm:pt>
    <dgm:pt modelId="{D1FE3E4E-70DC-45A5-A637-0399EDECBE77}">
      <dgm:prSet/>
      <dgm:spPr/>
      <dgm:t>
        <a:bodyPr/>
        <a:lstStyle/>
        <a:p>
          <a:r>
            <a:rPr lang="en-US"/>
            <a:t>Dayanışma Projeleri  (ESC 30)</a:t>
          </a:r>
        </a:p>
      </dgm:t>
    </dgm:pt>
    <dgm:pt modelId="{45DD0A60-3F96-4CEA-B5DF-AA7320B7E35A}" type="parTrans" cxnId="{68226678-3D91-4843-AD69-73B8D96AE5E0}">
      <dgm:prSet/>
      <dgm:spPr/>
      <dgm:t>
        <a:bodyPr/>
        <a:lstStyle/>
        <a:p>
          <a:endParaRPr lang="en-US"/>
        </a:p>
      </dgm:t>
    </dgm:pt>
    <dgm:pt modelId="{05328B62-AB86-441D-9564-1DD392A4A7AD}" type="sibTrans" cxnId="{68226678-3D91-4843-AD69-73B8D96AE5E0}">
      <dgm:prSet/>
      <dgm:spPr/>
      <dgm:t>
        <a:bodyPr/>
        <a:lstStyle/>
        <a:p>
          <a:endParaRPr lang="en-US"/>
        </a:p>
      </dgm:t>
    </dgm:pt>
    <dgm:pt modelId="{55146BA1-AF72-450D-8F51-4AF65A8965FF}">
      <dgm:prSet custT="1"/>
      <dgm:spPr/>
      <dgm:t>
        <a:bodyPr/>
        <a:lstStyle/>
        <a:p>
          <a:r>
            <a:rPr lang="en-US" sz="3200" dirty="0" err="1"/>
            <a:t>Merkezi</a:t>
          </a:r>
          <a:r>
            <a:rPr lang="en-US" sz="3200" dirty="0"/>
            <a:t> </a:t>
          </a:r>
          <a:r>
            <a:rPr lang="en-US" sz="3200" dirty="0" err="1"/>
            <a:t>Faaliyetler</a:t>
          </a:r>
          <a:endParaRPr lang="en-US" sz="3200" dirty="0"/>
        </a:p>
      </dgm:t>
    </dgm:pt>
    <dgm:pt modelId="{C408F71E-BECD-4E30-8C45-DDD03E357534}" type="parTrans" cxnId="{96FC7D9D-F696-46FD-A394-8C9F333413E8}">
      <dgm:prSet/>
      <dgm:spPr/>
      <dgm:t>
        <a:bodyPr/>
        <a:lstStyle/>
        <a:p>
          <a:endParaRPr lang="en-US"/>
        </a:p>
      </dgm:t>
    </dgm:pt>
    <dgm:pt modelId="{E3EEC6B1-0B16-46C2-975A-615B73BA4EEC}" type="sibTrans" cxnId="{96FC7D9D-F696-46FD-A394-8C9F333413E8}">
      <dgm:prSet/>
      <dgm:spPr/>
      <dgm:t>
        <a:bodyPr/>
        <a:lstStyle/>
        <a:p>
          <a:endParaRPr lang="en-US"/>
        </a:p>
      </dgm:t>
    </dgm:pt>
    <dgm:pt modelId="{685D8767-8882-4A9D-B52E-3A14E2AE2C76}">
      <dgm:prSet/>
      <dgm:spPr/>
      <dgm:t>
        <a:bodyPr/>
        <a:lstStyle/>
        <a:p>
          <a:r>
            <a:rPr lang="en-US" dirty="0"/>
            <a:t>Yüksek </a:t>
          </a:r>
          <a:r>
            <a:rPr lang="en-US" dirty="0" err="1"/>
            <a:t>Öncelikli</a:t>
          </a:r>
          <a:r>
            <a:rPr lang="en-US" dirty="0"/>
            <a:t> </a:t>
          </a:r>
          <a:r>
            <a:rPr lang="en-US" dirty="0" err="1"/>
            <a:t>Alanlarda</a:t>
          </a:r>
          <a:r>
            <a:rPr lang="en-US" dirty="0"/>
            <a:t> </a:t>
          </a:r>
          <a:r>
            <a:rPr lang="en-US" dirty="0" err="1"/>
            <a:t>Gönüllülük</a:t>
          </a:r>
          <a:r>
            <a:rPr lang="en-US" dirty="0"/>
            <a:t> </a:t>
          </a:r>
          <a:r>
            <a:rPr lang="en-US" dirty="0" err="1"/>
            <a:t>Projeleri</a:t>
          </a:r>
          <a:endParaRPr lang="en-US" dirty="0"/>
        </a:p>
      </dgm:t>
    </dgm:pt>
    <dgm:pt modelId="{5D5DA70B-9965-453C-80AB-9CE5B580A146}" type="parTrans" cxnId="{6FF8C78B-8EDD-48E1-AF88-012250EB71B0}">
      <dgm:prSet/>
      <dgm:spPr/>
      <dgm:t>
        <a:bodyPr/>
        <a:lstStyle/>
        <a:p>
          <a:endParaRPr lang="en-US"/>
        </a:p>
      </dgm:t>
    </dgm:pt>
    <dgm:pt modelId="{779B9591-9974-4C36-8475-AB5BE7BD849C}" type="sibTrans" cxnId="{6FF8C78B-8EDD-48E1-AF88-012250EB71B0}">
      <dgm:prSet/>
      <dgm:spPr/>
      <dgm:t>
        <a:bodyPr/>
        <a:lstStyle/>
        <a:p>
          <a:endParaRPr lang="en-US"/>
        </a:p>
      </dgm:t>
    </dgm:pt>
    <dgm:pt modelId="{31CFE59A-AD6F-4562-AC1F-31EFD953A0EA}">
      <dgm:prSet/>
      <dgm:spPr/>
      <dgm:t>
        <a:bodyPr/>
        <a:lstStyle/>
        <a:p>
          <a:r>
            <a:rPr lang="en-US"/>
            <a:t>İnsani Yardım Gönüllülük Projeleri</a:t>
          </a:r>
        </a:p>
      </dgm:t>
    </dgm:pt>
    <dgm:pt modelId="{8892FC80-7922-428B-BB26-4C228A718E9D}" type="parTrans" cxnId="{BEFA5057-AB8E-4E2F-A4A8-1F0164797727}">
      <dgm:prSet/>
      <dgm:spPr/>
      <dgm:t>
        <a:bodyPr/>
        <a:lstStyle/>
        <a:p>
          <a:endParaRPr lang="en-US"/>
        </a:p>
      </dgm:t>
    </dgm:pt>
    <dgm:pt modelId="{93781A63-96A1-45AC-A193-CEEA74A1380A}" type="sibTrans" cxnId="{BEFA5057-AB8E-4E2F-A4A8-1F0164797727}">
      <dgm:prSet/>
      <dgm:spPr/>
      <dgm:t>
        <a:bodyPr/>
        <a:lstStyle/>
        <a:p>
          <a:endParaRPr lang="en-US"/>
        </a:p>
      </dgm:t>
    </dgm:pt>
    <dgm:pt modelId="{9993DEFD-71B9-44D1-ACD2-1191183F6301}" type="pres">
      <dgm:prSet presAssocID="{2111A137-C960-4FBE-8BDB-A7A826B4ADB7}" presName="linear" presStyleCnt="0">
        <dgm:presLayoutVars>
          <dgm:dir/>
          <dgm:animLvl val="lvl"/>
          <dgm:resizeHandles val="exact"/>
        </dgm:presLayoutVars>
      </dgm:prSet>
      <dgm:spPr/>
    </dgm:pt>
    <dgm:pt modelId="{AFCBBDBC-AF40-4984-B20A-9BB1B9599534}" type="pres">
      <dgm:prSet presAssocID="{4647F478-01EF-4DC7-B1C6-9A4F2CCC38C5}" presName="parentLin" presStyleCnt="0"/>
      <dgm:spPr/>
    </dgm:pt>
    <dgm:pt modelId="{4C2EB4A1-125D-476F-A218-D75E88E6240D}" type="pres">
      <dgm:prSet presAssocID="{4647F478-01EF-4DC7-B1C6-9A4F2CCC38C5}" presName="parentLeftMargin" presStyleLbl="node1" presStyleIdx="0" presStyleCnt="2"/>
      <dgm:spPr/>
    </dgm:pt>
    <dgm:pt modelId="{12C6493A-22BC-4C1E-B1DE-7126B3CAD469}" type="pres">
      <dgm:prSet presAssocID="{4647F478-01EF-4DC7-B1C6-9A4F2CCC38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15F28C0-5993-468B-A61D-421D13E3C449}" type="pres">
      <dgm:prSet presAssocID="{4647F478-01EF-4DC7-B1C6-9A4F2CCC38C5}" presName="negativeSpace" presStyleCnt="0"/>
      <dgm:spPr/>
    </dgm:pt>
    <dgm:pt modelId="{9947DECD-B66B-4DE9-AAF4-7DE32872C549}" type="pres">
      <dgm:prSet presAssocID="{4647F478-01EF-4DC7-B1C6-9A4F2CCC38C5}" presName="childText" presStyleLbl="conFgAcc1" presStyleIdx="0" presStyleCnt="2">
        <dgm:presLayoutVars>
          <dgm:bulletEnabled val="1"/>
        </dgm:presLayoutVars>
      </dgm:prSet>
      <dgm:spPr/>
    </dgm:pt>
    <dgm:pt modelId="{F6CBBAE9-431D-4093-913E-022F1BFDB047}" type="pres">
      <dgm:prSet presAssocID="{8FB51245-FB79-4929-8DFE-F0E82D2434FB}" presName="spaceBetweenRectangles" presStyleCnt="0"/>
      <dgm:spPr/>
    </dgm:pt>
    <dgm:pt modelId="{ECA82770-8FDD-4621-AD41-0089200046DD}" type="pres">
      <dgm:prSet presAssocID="{55146BA1-AF72-450D-8F51-4AF65A8965FF}" presName="parentLin" presStyleCnt="0"/>
      <dgm:spPr/>
    </dgm:pt>
    <dgm:pt modelId="{932F771D-44E1-44FF-A369-4EBB0D1E42C7}" type="pres">
      <dgm:prSet presAssocID="{55146BA1-AF72-450D-8F51-4AF65A8965FF}" presName="parentLeftMargin" presStyleLbl="node1" presStyleIdx="0" presStyleCnt="2"/>
      <dgm:spPr/>
    </dgm:pt>
    <dgm:pt modelId="{CDF63B72-FEDB-4705-8844-5B92173C39FE}" type="pres">
      <dgm:prSet presAssocID="{55146BA1-AF72-450D-8F51-4AF65A8965F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3E518C4-A287-433C-8E13-E4BD03A6CBB5}" type="pres">
      <dgm:prSet presAssocID="{55146BA1-AF72-450D-8F51-4AF65A8965FF}" presName="negativeSpace" presStyleCnt="0"/>
      <dgm:spPr/>
    </dgm:pt>
    <dgm:pt modelId="{78077618-3C4A-401C-8879-88656746F956}" type="pres">
      <dgm:prSet presAssocID="{55146BA1-AF72-450D-8F51-4AF65A8965F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5454A08-55DB-443B-AE73-A740E03E02A8}" srcId="{4647F478-01EF-4DC7-B1C6-9A4F2CCC38C5}" destId="{546E7AF3-5CE3-4DE9-A710-4A24B5EAC090}" srcOrd="0" destOrd="0" parTransId="{DF5D836F-FC07-4082-B3DF-F20101493F19}" sibTransId="{F89BB66B-A905-49E6-BD93-BF066DE09CF3}"/>
    <dgm:cxn modelId="{80289818-612C-4015-9C08-672D0819AFE3}" type="presOf" srcId="{55146BA1-AF72-450D-8F51-4AF65A8965FF}" destId="{CDF63B72-FEDB-4705-8844-5B92173C39FE}" srcOrd="1" destOrd="0" presId="urn:microsoft.com/office/officeart/2005/8/layout/list1"/>
    <dgm:cxn modelId="{C24FC12F-20B6-4A59-83F0-E649D554D182}" type="presOf" srcId="{685D8767-8882-4A9D-B52E-3A14E2AE2C76}" destId="{78077618-3C4A-401C-8879-88656746F956}" srcOrd="0" destOrd="0" presId="urn:microsoft.com/office/officeart/2005/8/layout/list1"/>
    <dgm:cxn modelId="{15D05432-9C4B-4B9C-AEAC-B3906FD50E8B}" type="presOf" srcId="{546E7AF3-5CE3-4DE9-A710-4A24B5EAC090}" destId="{9947DECD-B66B-4DE9-AAF4-7DE32872C549}" srcOrd="0" destOrd="0" presId="urn:microsoft.com/office/officeart/2005/8/layout/list1"/>
    <dgm:cxn modelId="{FCEF6E64-5DF5-4F7B-BF24-BC201231E17C}" type="presOf" srcId="{2111A137-C960-4FBE-8BDB-A7A826B4ADB7}" destId="{9993DEFD-71B9-44D1-ACD2-1191183F6301}" srcOrd="0" destOrd="0" presId="urn:microsoft.com/office/officeart/2005/8/layout/list1"/>
    <dgm:cxn modelId="{B862CD44-0ADD-4E46-99C6-2FD19A4802EC}" srcId="{2111A137-C960-4FBE-8BDB-A7A826B4ADB7}" destId="{4647F478-01EF-4DC7-B1C6-9A4F2CCC38C5}" srcOrd="0" destOrd="0" parTransId="{EE52EFDB-524F-44FA-AF9D-18F0B18BD7EF}" sibTransId="{8FB51245-FB79-4929-8DFE-F0E82D2434FB}"/>
    <dgm:cxn modelId="{BEFA5057-AB8E-4E2F-A4A8-1F0164797727}" srcId="{55146BA1-AF72-450D-8F51-4AF65A8965FF}" destId="{31CFE59A-AD6F-4562-AC1F-31EFD953A0EA}" srcOrd="1" destOrd="0" parTransId="{8892FC80-7922-428B-BB26-4C228A718E9D}" sibTransId="{93781A63-96A1-45AC-A193-CEEA74A1380A}"/>
    <dgm:cxn modelId="{68226678-3D91-4843-AD69-73B8D96AE5E0}" srcId="{4647F478-01EF-4DC7-B1C6-9A4F2CCC38C5}" destId="{D1FE3E4E-70DC-45A5-A637-0399EDECBE77}" srcOrd="1" destOrd="0" parTransId="{45DD0A60-3F96-4CEA-B5DF-AA7320B7E35A}" sibTransId="{05328B62-AB86-441D-9564-1DD392A4A7AD}"/>
    <dgm:cxn modelId="{6FF8C78B-8EDD-48E1-AF88-012250EB71B0}" srcId="{55146BA1-AF72-450D-8F51-4AF65A8965FF}" destId="{685D8767-8882-4A9D-B52E-3A14E2AE2C76}" srcOrd="0" destOrd="0" parTransId="{5D5DA70B-9965-453C-80AB-9CE5B580A146}" sibTransId="{779B9591-9974-4C36-8475-AB5BE7BD849C}"/>
    <dgm:cxn modelId="{96FC7D9D-F696-46FD-A394-8C9F333413E8}" srcId="{2111A137-C960-4FBE-8BDB-A7A826B4ADB7}" destId="{55146BA1-AF72-450D-8F51-4AF65A8965FF}" srcOrd="1" destOrd="0" parTransId="{C408F71E-BECD-4E30-8C45-DDD03E357534}" sibTransId="{E3EEC6B1-0B16-46C2-975A-615B73BA4EEC}"/>
    <dgm:cxn modelId="{F27380DB-C559-45E9-90E6-ADF36B100673}" type="presOf" srcId="{55146BA1-AF72-450D-8F51-4AF65A8965FF}" destId="{932F771D-44E1-44FF-A369-4EBB0D1E42C7}" srcOrd="0" destOrd="0" presId="urn:microsoft.com/office/officeart/2005/8/layout/list1"/>
    <dgm:cxn modelId="{3B7C31EF-0C85-4B0A-9366-3B9508B67A59}" type="presOf" srcId="{D1FE3E4E-70DC-45A5-A637-0399EDECBE77}" destId="{9947DECD-B66B-4DE9-AAF4-7DE32872C549}" srcOrd="0" destOrd="1" presId="urn:microsoft.com/office/officeart/2005/8/layout/list1"/>
    <dgm:cxn modelId="{0C875DF0-1BCF-466A-955D-00A97181E845}" type="presOf" srcId="{4647F478-01EF-4DC7-B1C6-9A4F2CCC38C5}" destId="{12C6493A-22BC-4C1E-B1DE-7126B3CAD469}" srcOrd="1" destOrd="0" presId="urn:microsoft.com/office/officeart/2005/8/layout/list1"/>
    <dgm:cxn modelId="{B521D1F0-D3DC-4D8C-884D-213CF3830A33}" type="presOf" srcId="{31CFE59A-AD6F-4562-AC1F-31EFD953A0EA}" destId="{78077618-3C4A-401C-8879-88656746F956}" srcOrd="0" destOrd="1" presId="urn:microsoft.com/office/officeart/2005/8/layout/list1"/>
    <dgm:cxn modelId="{177366F4-2561-45F4-8757-50141E9CE2DB}" type="presOf" srcId="{4647F478-01EF-4DC7-B1C6-9A4F2CCC38C5}" destId="{4C2EB4A1-125D-476F-A218-D75E88E6240D}" srcOrd="0" destOrd="0" presId="urn:microsoft.com/office/officeart/2005/8/layout/list1"/>
    <dgm:cxn modelId="{E41D142F-2140-4A98-A8D2-1E2B545EDD83}" type="presParOf" srcId="{9993DEFD-71B9-44D1-ACD2-1191183F6301}" destId="{AFCBBDBC-AF40-4984-B20A-9BB1B9599534}" srcOrd="0" destOrd="0" presId="urn:microsoft.com/office/officeart/2005/8/layout/list1"/>
    <dgm:cxn modelId="{A352027D-230E-4696-BFEF-33476BAF269D}" type="presParOf" srcId="{AFCBBDBC-AF40-4984-B20A-9BB1B9599534}" destId="{4C2EB4A1-125D-476F-A218-D75E88E6240D}" srcOrd="0" destOrd="0" presId="urn:microsoft.com/office/officeart/2005/8/layout/list1"/>
    <dgm:cxn modelId="{603719D1-C908-4ED8-9562-8B4EE561718C}" type="presParOf" srcId="{AFCBBDBC-AF40-4984-B20A-9BB1B9599534}" destId="{12C6493A-22BC-4C1E-B1DE-7126B3CAD469}" srcOrd="1" destOrd="0" presId="urn:microsoft.com/office/officeart/2005/8/layout/list1"/>
    <dgm:cxn modelId="{5B45B549-A3AC-4AC5-99DC-A5A35265A220}" type="presParOf" srcId="{9993DEFD-71B9-44D1-ACD2-1191183F6301}" destId="{615F28C0-5993-468B-A61D-421D13E3C449}" srcOrd="1" destOrd="0" presId="urn:microsoft.com/office/officeart/2005/8/layout/list1"/>
    <dgm:cxn modelId="{AAF64467-5D3F-4CC1-BDE5-6F7D21C7857F}" type="presParOf" srcId="{9993DEFD-71B9-44D1-ACD2-1191183F6301}" destId="{9947DECD-B66B-4DE9-AAF4-7DE32872C549}" srcOrd="2" destOrd="0" presId="urn:microsoft.com/office/officeart/2005/8/layout/list1"/>
    <dgm:cxn modelId="{BC9D28F4-2088-47D4-BBDB-B88F9D652E63}" type="presParOf" srcId="{9993DEFD-71B9-44D1-ACD2-1191183F6301}" destId="{F6CBBAE9-431D-4093-913E-022F1BFDB047}" srcOrd="3" destOrd="0" presId="urn:microsoft.com/office/officeart/2005/8/layout/list1"/>
    <dgm:cxn modelId="{8531D586-CD73-4C4C-BC85-DE603D24FBD2}" type="presParOf" srcId="{9993DEFD-71B9-44D1-ACD2-1191183F6301}" destId="{ECA82770-8FDD-4621-AD41-0089200046DD}" srcOrd="4" destOrd="0" presId="urn:microsoft.com/office/officeart/2005/8/layout/list1"/>
    <dgm:cxn modelId="{B80366A3-2B84-4CB1-A470-D680650DDE8E}" type="presParOf" srcId="{ECA82770-8FDD-4621-AD41-0089200046DD}" destId="{932F771D-44E1-44FF-A369-4EBB0D1E42C7}" srcOrd="0" destOrd="0" presId="urn:microsoft.com/office/officeart/2005/8/layout/list1"/>
    <dgm:cxn modelId="{BC259B3E-B5AF-4337-B46E-877731F84E78}" type="presParOf" srcId="{ECA82770-8FDD-4621-AD41-0089200046DD}" destId="{CDF63B72-FEDB-4705-8844-5B92173C39FE}" srcOrd="1" destOrd="0" presId="urn:microsoft.com/office/officeart/2005/8/layout/list1"/>
    <dgm:cxn modelId="{CBAA256F-498D-422B-912A-2F518CDBEC57}" type="presParOf" srcId="{9993DEFD-71B9-44D1-ACD2-1191183F6301}" destId="{D3E518C4-A287-433C-8E13-E4BD03A6CBB5}" srcOrd="5" destOrd="0" presId="urn:microsoft.com/office/officeart/2005/8/layout/list1"/>
    <dgm:cxn modelId="{0FF274F2-BDF5-407C-B122-E5CF444EBCDF}" type="presParOf" srcId="{9993DEFD-71B9-44D1-ACD2-1191183F6301}" destId="{78077618-3C4A-401C-8879-88656746F95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385AA0-2BEA-4881-B3EF-0348323DA6A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7E73A1-EAC8-4158-9E85-D41E2445119F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Türkiye Ulusal Ajansı</a:t>
          </a:r>
          <a:endParaRPr lang="en-US"/>
        </a:p>
      </dgm:t>
    </dgm:pt>
    <dgm:pt modelId="{3ACE2640-6181-42A6-98A9-628FE2109B67}" type="parTrans" cxnId="{73096B5F-66E4-4D98-9042-5309C326E7F9}">
      <dgm:prSet/>
      <dgm:spPr/>
      <dgm:t>
        <a:bodyPr/>
        <a:lstStyle/>
        <a:p>
          <a:endParaRPr lang="en-US"/>
        </a:p>
      </dgm:t>
    </dgm:pt>
    <dgm:pt modelId="{8B6F16D8-5FFB-475F-A27D-9852A7D088C7}" type="sibTrans" cxnId="{73096B5F-66E4-4D98-9042-5309C326E7F9}">
      <dgm:prSet/>
      <dgm:spPr/>
      <dgm:t>
        <a:bodyPr/>
        <a:lstStyle/>
        <a:p>
          <a:endParaRPr lang="en-US"/>
        </a:p>
      </dgm:t>
    </dgm:pt>
    <dgm:pt modelId="{B9B97346-EAFF-4230-B000-8A134B915D0E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Erasmus+ 202</a:t>
          </a:r>
          <a:r>
            <a:rPr lang="tr-TR" dirty="0">
              <a:hlinkClick xmlns:r="http://schemas.openxmlformats.org/officeDocument/2006/relationships" r:id="rId2"/>
            </a:rPr>
            <a:t>6</a:t>
          </a:r>
          <a:r>
            <a:rPr lang="en-US" dirty="0">
              <a:hlinkClick xmlns:r="http://schemas.openxmlformats.org/officeDocument/2006/relationships" r:id="rId2"/>
            </a:rPr>
            <a:t> </a:t>
          </a:r>
          <a:r>
            <a:rPr lang="en-US" dirty="0" err="1">
              <a:hlinkClick xmlns:r="http://schemas.openxmlformats.org/officeDocument/2006/relationships" r:id="rId2"/>
            </a:rPr>
            <a:t>Kılavuzu</a:t>
          </a:r>
          <a:endParaRPr lang="en-US" dirty="0"/>
        </a:p>
      </dgm:t>
    </dgm:pt>
    <dgm:pt modelId="{BA80B477-842F-4D36-8002-139D10C93BE9}" type="parTrans" cxnId="{61BC0F92-EC3C-4361-810B-FE6B8947EDEE}">
      <dgm:prSet/>
      <dgm:spPr/>
      <dgm:t>
        <a:bodyPr/>
        <a:lstStyle/>
        <a:p>
          <a:endParaRPr lang="en-US"/>
        </a:p>
      </dgm:t>
    </dgm:pt>
    <dgm:pt modelId="{140CECC0-7657-45CF-83D7-6FA8B39D0D50}" type="sibTrans" cxnId="{61BC0F92-EC3C-4361-810B-FE6B8947EDEE}">
      <dgm:prSet/>
      <dgm:spPr/>
      <dgm:t>
        <a:bodyPr/>
        <a:lstStyle/>
        <a:p>
          <a:endParaRPr lang="en-US"/>
        </a:p>
      </dgm:t>
    </dgm:pt>
    <dgm:pt modelId="{AA422ED5-5B1A-4167-B53F-28691449558A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ESC 202</a:t>
          </a:r>
          <a:r>
            <a:rPr lang="tr-TR" dirty="0">
              <a:hlinkClick xmlns:r="http://schemas.openxmlformats.org/officeDocument/2006/relationships" r:id="rId3"/>
            </a:rPr>
            <a:t>6</a:t>
          </a:r>
          <a:r>
            <a:rPr lang="en-US" dirty="0">
              <a:hlinkClick xmlns:r="http://schemas.openxmlformats.org/officeDocument/2006/relationships" r:id="rId3"/>
            </a:rPr>
            <a:t> </a:t>
          </a:r>
          <a:r>
            <a:rPr lang="en-US" dirty="0" err="1">
              <a:hlinkClick xmlns:r="http://schemas.openxmlformats.org/officeDocument/2006/relationships" r:id="rId3"/>
            </a:rPr>
            <a:t>Kılavuzu</a:t>
          </a:r>
          <a:endParaRPr lang="en-US" dirty="0"/>
        </a:p>
      </dgm:t>
    </dgm:pt>
    <dgm:pt modelId="{A2D5DA59-FDC0-41C6-9435-C7B8995EF989}" type="parTrans" cxnId="{6D29B6B9-C404-4660-8FF9-28E73C19BB8B}">
      <dgm:prSet/>
      <dgm:spPr/>
      <dgm:t>
        <a:bodyPr/>
        <a:lstStyle/>
        <a:p>
          <a:endParaRPr lang="en-US"/>
        </a:p>
      </dgm:t>
    </dgm:pt>
    <dgm:pt modelId="{0B555CBB-7F1B-4F77-82D5-9A66F4C2F962}" type="sibTrans" cxnId="{6D29B6B9-C404-4660-8FF9-28E73C19BB8B}">
      <dgm:prSet/>
      <dgm:spPr/>
      <dgm:t>
        <a:bodyPr/>
        <a:lstStyle/>
        <a:p>
          <a:endParaRPr lang="en-US"/>
        </a:p>
      </dgm:t>
    </dgm:pt>
    <dgm:pt modelId="{656E60E8-A977-4D4A-907F-4B549E44BD7F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Webgate</a:t>
          </a:r>
          <a:endParaRPr lang="en-US"/>
        </a:p>
      </dgm:t>
    </dgm:pt>
    <dgm:pt modelId="{A6947EA3-448C-4482-A2CA-BC38ACFAF48C}" type="parTrans" cxnId="{D5C03A46-C849-4669-BE5A-AA8ACA9EA29C}">
      <dgm:prSet/>
      <dgm:spPr/>
      <dgm:t>
        <a:bodyPr/>
        <a:lstStyle/>
        <a:p>
          <a:endParaRPr lang="en-US"/>
        </a:p>
      </dgm:t>
    </dgm:pt>
    <dgm:pt modelId="{77F7DD36-7F52-4504-90A3-A74C5793EECE}" type="sibTrans" cxnId="{D5C03A46-C849-4669-BE5A-AA8ACA9EA29C}">
      <dgm:prSet/>
      <dgm:spPr/>
      <dgm:t>
        <a:bodyPr/>
        <a:lstStyle/>
        <a:p>
          <a:endParaRPr lang="en-US"/>
        </a:p>
      </dgm:t>
    </dgm:pt>
    <dgm:pt modelId="{9A2BE3F9-06AC-4239-B554-001E20176CE2}">
      <dgm:prSet/>
      <dgm:spPr/>
      <dgm:t>
        <a:bodyPr/>
        <a:lstStyle/>
        <a:p>
          <a:r>
            <a:rPr lang="en-US">
              <a:hlinkClick xmlns:r="http://schemas.openxmlformats.org/officeDocument/2006/relationships" r:id="rId5"/>
            </a:rPr>
            <a:t>European Youth Portal</a:t>
          </a:r>
          <a:endParaRPr lang="en-US"/>
        </a:p>
      </dgm:t>
    </dgm:pt>
    <dgm:pt modelId="{80D076BF-A048-4A51-B0EC-5D4206462013}" type="parTrans" cxnId="{B2FD63F3-F46D-4837-8CE7-0A5AA15DDC1B}">
      <dgm:prSet/>
      <dgm:spPr/>
      <dgm:t>
        <a:bodyPr/>
        <a:lstStyle/>
        <a:p>
          <a:endParaRPr lang="en-US"/>
        </a:p>
      </dgm:t>
    </dgm:pt>
    <dgm:pt modelId="{79B97D33-3EC6-421E-A80B-A2F5CE171F62}" type="sibTrans" cxnId="{B2FD63F3-F46D-4837-8CE7-0A5AA15DDC1B}">
      <dgm:prSet/>
      <dgm:spPr/>
      <dgm:t>
        <a:bodyPr/>
        <a:lstStyle/>
        <a:p>
          <a:endParaRPr lang="en-US"/>
        </a:p>
      </dgm:t>
    </dgm:pt>
    <dgm:pt modelId="{A41C156B-C2B8-4B39-B040-32E4C0F3F6B9}">
      <dgm:prSet/>
      <dgm:spPr/>
      <dgm:t>
        <a:bodyPr/>
        <a:lstStyle/>
        <a:p>
          <a:r>
            <a:rPr lang="en-US">
              <a:hlinkClick xmlns:r="http://schemas.openxmlformats.org/officeDocument/2006/relationships" r:id="rId6"/>
            </a:rPr>
            <a:t>European Solidarity Corps</a:t>
          </a:r>
          <a:endParaRPr lang="en-US"/>
        </a:p>
      </dgm:t>
    </dgm:pt>
    <dgm:pt modelId="{68EAFB5E-9AD1-4AD5-8E3C-F80ADC09B632}" type="parTrans" cxnId="{AE38B106-8FC4-49CA-9345-10D9E03442A8}">
      <dgm:prSet/>
      <dgm:spPr/>
      <dgm:t>
        <a:bodyPr/>
        <a:lstStyle/>
        <a:p>
          <a:endParaRPr lang="en-US"/>
        </a:p>
      </dgm:t>
    </dgm:pt>
    <dgm:pt modelId="{B7A1C803-CC2D-4134-813D-E0ADB4F567E4}" type="sibTrans" cxnId="{AE38B106-8FC4-49CA-9345-10D9E03442A8}">
      <dgm:prSet/>
      <dgm:spPr/>
      <dgm:t>
        <a:bodyPr/>
        <a:lstStyle/>
        <a:p>
          <a:endParaRPr lang="en-US"/>
        </a:p>
      </dgm:t>
    </dgm:pt>
    <dgm:pt modelId="{CC5F02B2-EA7D-4480-9AE7-B1F60D47096B}" type="pres">
      <dgm:prSet presAssocID="{FA385AA0-2BEA-4881-B3EF-0348323DA6A1}" presName="Name0" presStyleCnt="0">
        <dgm:presLayoutVars>
          <dgm:dir/>
          <dgm:animLvl val="lvl"/>
          <dgm:resizeHandles val="exact"/>
        </dgm:presLayoutVars>
      </dgm:prSet>
      <dgm:spPr/>
    </dgm:pt>
    <dgm:pt modelId="{8C78893D-4B7C-4E08-939B-EA3F57BE2482}" type="pres">
      <dgm:prSet presAssocID="{2A7E73A1-EAC8-4158-9E85-D41E2445119F}" presName="linNode" presStyleCnt="0"/>
      <dgm:spPr/>
    </dgm:pt>
    <dgm:pt modelId="{CC8FFAB1-88DE-4855-87E1-4D17CF343F44}" type="pres">
      <dgm:prSet presAssocID="{2A7E73A1-EAC8-4158-9E85-D41E2445119F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E31A0754-1BCE-4793-8AFF-BCBA647A58A0}" type="pres">
      <dgm:prSet presAssocID="{8B6F16D8-5FFB-475F-A27D-9852A7D088C7}" presName="sp" presStyleCnt="0"/>
      <dgm:spPr/>
    </dgm:pt>
    <dgm:pt modelId="{A438D143-C831-4241-ACD9-FC408763EBA2}" type="pres">
      <dgm:prSet presAssocID="{B9B97346-EAFF-4230-B000-8A134B915D0E}" presName="linNode" presStyleCnt="0"/>
      <dgm:spPr/>
    </dgm:pt>
    <dgm:pt modelId="{B43C9BE1-67D0-4C5B-9CDA-A2278EA0E8AB}" type="pres">
      <dgm:prSet presAssocID="{B9B97346-EAFF-4230-B000-8A134B915D0E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126AAD32-645B-4BF2-AC9A-AC4DDBFBC8D1}" type="pres">
      <dgm:prSet presAssocID="{140CECC0-7657-45CF-83D7-6FA8B39D0D50}" presName="sp" presStyleCnt="0"/>
      <dgm:spPr/>
    </dgm:pt>
    <dgm:pt modelId="{7C14DE95-444C-4699-B979-B22F2391FB6B}" type="pres">
      <dgm:prSet presAssocID="{AA422ED5-5B1A-4167-B53F-28691449558A}" presName="linNode" presStyleCnt="0"/>
      <dgm:spPr/>
    </dgm:pt>
    <dgm:pt modelId="{448894CD-25E2-413C-BADE-6AC85B86AA33}" type="pres">
      <dgm:prSet presAssocID="{AA422ED5-5B1A-4167-B53F-28691449558A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0714C9A1-50D6-4EDD-9E6D-605B5D4BF12F}" type="pres">
      <dgm:prSet presAssocID="{0B555CBB-7F1B-4F77-82D5-9A66F4C2F962}" presName="sp" presStyleCnt="0"/>
      <dgm:spPr/>
    </dgm:pt>
    <dgm:pt modelId="{DEB836B2-F86E-4A73-A18A-F064A43D0B12}" type="pres">
      <dgm:prSet presAssocID="{656E60E8-A977-4D4A-907F-4B549E44BD7F}" presName="linNode" presStyleCnt="0"/>
      <dgm:spPr/>
    </dgm:pt>
    <dgm:pt modelId="{BB21CD28-D283-4ABE-BB3F-B5453F6C61FF}" type="pres">
      <dgm:prSet presAssocID="{656E60E8-A977-4D4A-907F-4B549E44BD7F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14A4D3AB-6D98-42D4-8708-1BB266DFE5C9}" type="pres">
      <dgm:prSet presAssocID="{77F7DD36-7F52-4504-90A3-A74C5793EECE}" presName="sp" presStyleCnt="0"/>
      <dgm:spPr/>
    </dgm:pt>
    <dgm:pt modelId="{F0359698-008C-468F-AE33-00D27B197A8B}" type="pres">
      <dgm:prSet presAssocID="{9A2BE3F9-06AC-4239-B554-001E20176CE2}" presName="linNode" presStyleCnt="0"/>
      <dgm:spPr/>
    </dgm:pt>
    <dgm:pt modelId="{861E9448-8FC0-4D2E-9EBC-95A680B5058C}" type="pres">
      <dgm:prSet presAssocID="{9A2BE3F9-06AC-4239-B554-001E20176CE2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4F5453A5-3140-460C-A37D-B37B12B877AF}" type="pres">
      <dgm:prSet presAssocID="{79B97D33-3EC6-421E-A80B-A2F5CE171F62}" presName="sp" presStyleCnt="0"/>
      <dgm:spPr/>
    </dgm:pt>
    <dgm:pt modelId="{B482C99E-CC58-4CE0-9C9C-5791D6B94911}" type="pres">
      <dgm:prSet presAssocID="{A41C156B-C2B8-4B39-B040-32E4C0F3F6B9}" presName="linNode" presStyleCnt="0"/>
      <dgm:spPr/>
    </dgm:pt>
    <dgm:pt modelId="{45F85B0B-9D8C-4329-B235-DD5F44EE70B7}" type="pres">
      <dgm:prSet presAssocID="{A41C156B-C2B8-4B39-B040-32E4C0F3F6B9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AE38B106-8FC4-49CA-9345-10D9E03442A8}" srcId="{FA385AA0-2BEA-4881-B3EF-0348323DA6A1}" destId="{A41C156B-C2B8-4B39-B040-32E4C0F3F6B9}" srcOrd="5" destOrd="0" parTransId="{68EAFB5E-9AD1-4AD5-8E3C-F80ADC09B632}" sibTransId="{B7A1C803-CC2D-4134-813D-E0ADB4F567E4}"/>
    <dgm:cxn modelId="{2B815211-98BD-4B23-A8A9-6D6523BC3D81}" type="presOf" srcId="{2A7E73A1-EAC8-4158-9E85-D41E2445119F}" destId="{CC8FFAB1-88DE-4855-87E1-4D17CF343F44}" srcOrd="0" destOrd="0" presId="urn:microsoft.com/office/officeart/2005/8/layout/vList5"/>
    <dgm:cxn modelId="{8460B630-E688-4022-84D2-B910E221C05D}" type="presOf" srcId="{B9B97346-EAFF-4230-B000-8A134B915D0E}" destId="{B43C9BE1-67D0-4C5B-9CDA-A2278EA0E8AB}" srcOrd="0" destOrd="0" presId="urn:microsoft.com/office/officeart/2005/8/layout/vList5"/>
    <dgm:cxn modelId="{811B6840-907B-42D0-A53C-B104D88D186A}" type="presOf" srcId="{FA385AA0-2BEA-4881-B3EF-0348323DA6A1}" destId="{CC5F02B2-EA7D-4480-9AE7-B1F60D47096B}" srcOrd="0" destOrd="0" presId="urn:microsoft.com/office/officeart/2005/8/layout/vList5"/>
    <dgm:cxn modelId="{73096B5F-66E4-4D98-9042-5309C326E7F9}" srcId="{FA385AA0-2BEA-4881-B3EF-0348323DA6A1}" destId="{2A7E73A1-EAC8-4158-9E85-D41E2445119F}" srcOrd="0" destOrd="0" parTransId="{3ACE2640-6181-42A6-98A9-628FE2109B67}" sibTransId="{8B6F16D8-5FFB-475F-A27D-9852A7D088C7}"/>
    <dgm:cxn modelId="{D5C03A46-C849-4669-BE5A-AA8ACA9EA29C}" srcId="{FA385AA0-2BEA-4881-B3EF-0348323DA6A1}" destId="{656E60E8-A977-4D4A-907F-4B549E44BD7F}" srcOrd="3" destOrd="0" parTransId="{A6947EA3-448C-4482-A2CA-BC38ACFAF48C}" sibTransId="{77F7DD36-7F52-4504-90A3-A74C5793EECE}"/>
    <dgm:cxn modelId="{61BC0F92-EC3C-4361-810B-FE6B8947EDEE}" srcId="{FA385AA0-2BEA-4881-B3EF-0348323DA6A1}" destId="{B9B97346-EAFF-4230-B000-8A134B915D0E}" srcOrd="1" destOrd="0" parTransId="{BA80B477-842F-4D36-8002-139D10C93BE9}" sibTransId="{140CECC0-7657-45CF-83D7-6FA8B39D0D50}"/>
    <dgm:cxn modelId="{CFC0E3AF-3223-4581-BD19-3EB5AA1E0B7E}" type="presOf" srcId="{656E60E8-A977-4D4A-907F-4B549E44BD7F}" destId="{BB21CD28-D283-4ABE-BB3F-B5453F6C61FF}" srcOrd="0" destOrd="0" presId="urn:microsoft.com/office/officeart/2005/8/layout/vList5"/>
    <dgm:cxn modelId="{6D29B6B9-C404-4660-8FF9-28E73C19BB8B}" srcId="{FA385AA0-2BEA-4881-B3EF-0348323DA6A1}" destId="{AA422ED5-5B1A-4167-B53F-28691449558A}" srcOrd="2" destOrd="0" parTransId="{A2D5DA59-FDC0-41C6-9435-C7B8995EF989}" sibTransId="{0B555CBB-7F1B-4F77-82D5-9A66F4C2F962}"/>
    <dgm:cxn modelId="{F45ACFC8-BB03-40DA-A382-B7976FAB869B}" type="presOf" srcId="{AA422ED5-5B1A-4167-B53F-28691449558A}" destId="{448894CD-25E2-413C-BADE-6AC85B86AA33}" srcOrd="0" destOrd="0" presId="urn:microsoft.com/office/officeart/2005/8/layout/vList5"/>
    <dgm:cxn modelId="{F454C0DC-69E4-4D11-9F39-52DCFC43F2C6}" type="presOf" srcId="{9A2BE3F9-06AC-4239-B554-001E20176CE2}" destId="{861E9448-8FC0-4D2E-9EBC-95A680B5058C}" srcOrd="0" destOrd="0" presId="urn:microsoft.com/office/officeart/2005/8/layout/vList5"/>
    <dgm:cxn modelId="{B2FD63F3-F46D-4837-8CE7-0A5AA15DDC1B}" srcId="{FA385AA0-2BEA-4881-B3EF-0348323DA6A1}" destId="{9A2BE3F9-06AC-4239-B554-001E20176CE2}" srcOrd="4" destOrd="0" parTransId="{80D076BF-A048-4A51-B0EC-5D4206462013}" sibTransId="{79B97D33-3EC6-421E-A80B-A2F5CE171F62}"/>
    <dgm:cxn modelId="{4EB186F4-D30C-404D-958D-73A4BABD49DD}" type="presOf" srcId="{A41C156B-C2B8-4B39-B040-32E4C0F3F6B9}" destId="{45F85B0B-9D8C-4329-B235-DD5F44EE70B7}" srcOrd="0" destOrd="0" presId="urn:microsoft.com/office/officeart/2005/8/layout/vList5"/>
    <dgm:cxn modelId="{A246C88A-9B92-400E-A9DA-B9A01E59CDC1}" type="presParOf" srcId="{CC5F02B2-EA7D-4480-9AE7-B1F60D47096B}" destId="{8C78893D-4B7C-4E08-939B-EA3F57BE2482}" srcOrd="0" destOrd="0" presId="urn:microsoft.com/office/officeart/2005/8/layout/vList5"/>
    <dgm:cxn modelId="{7B3575FB-7FBA-4B9F-A627-4422A30297E3}" type="presParOf" srcId="{8C78893D-4B7C-4E08-939B-EA3F57BE2482}" destId="{CC8FFAB1-88DE-4855-87E1-4D17CF343F44}" srcOrd="0" destOrd="0" presId="urn:microsoft.com/office/officeart/2005/8/layout/vList5"/>
    <dgm:cxn modelId="{28994FE8-4C11-428D-A942-6CC63036548E}" type="presParOf" srcId="{CC5F02B2-EA7D-4480-9AE7-B1F60D47096B}" destId="{E31A0754-1BCE-4793-8AFF-BCBA647A58A0}" srcOrd="1" destOrd="0" presId="urn:microsoft.com/office/officeart/2005/8/layout/vList5"/>
    <dgm:cxn modelId="{A5E722D0-6835-453B-B17E-74FA9FD63730}" type="presParOf" srcId="{CC5F02B2-EA7D-4480-9AE7-B1F60D47096B}" destId="{A438D143-C831-4241-ACD9-FC408763EBA2}" srcOrd="2" destOrd="0" presId="urn:microsoft.com/office/officeart/2005/8/layout/vList5"/>
    <dgm:cxn modelId="{2E8180A8-B1FA-4C62-824B-C571C0D8D0D6}" type="presParOf" srcId="{A438D143-C831-4241-ACD9-FC408763EBA2}" destId="{B43C9BE1-67D0-4C5B-9CDA-A2278EA0E8AB}" srcOrd="0" destOrd="0" presId="urn:microsoft.com/office/officeart/2005/8/layout/vList5"/>
    <dgm:cxn modelId="{702F7D17-5A37-486F-83F9-B65C408333E4}" type="presParOf" srcId="{CC5F02B2-EA7D-4480-9AE7-B1F60D47096B}" destId="{126AAD32-645B-4BF2-AC9A-AC4DDBFBC8D1}" srcOrd="3" destOrd="0" presId="urn:microsoft.com/office/officeart/2005/8/layout/vList5"/>
    <dgm:cxn modelId="{82637469-E936-450F-8D65-4961AF1F6BBA}" type="presParOf" srcId="{CC5F02B2-EA7D-4480-9AE7-B1F60D47096B}" destId="{7C14DE95-444C-4699-B979-B22F2391FB6B}" srcOrd="4" destOrd="0" presId="urn:microsoft.com/office/officeart/2005/8/layout/vList5"/>
    <dgm:cxn modelId="{2E97DD83-92D2-4C38-AF18-D10137A2447F}" type="presParOf" srcId="{7C14DE95-444C-4699-B979-B22F2391FB6B}" destId="{448894CD-25E2-413C-BADE-6AC85B86AA33}" srcOrd="0" destOrd="0" presId="urn:microsoft.com/office/officeart/2005/8/layout/vList5"/>
    <dgm:cxn modelId="{D276EB4D-360D-419E-AE60-906E5CDFB79B}" type="presParOf" srcId="{CC5F02B2-EA7D-4480-9AE7-B1F60D47096B}" destId="{0714C9A1-50D6-4EDD-9E6D-605B5D4BF12F}" srcOrd="5" destOrd="0" presId="urn:microsoft.com/office/officeart/2005/8/layout/vList5"/>
    <dgm:cxn modelId="{1BEB008C-2DE0-46E3-AA31-13A8CEA02C79}" type="presParOf" srcId="{CC5F02B2-EA7D-4480-9AE7-B1F60D47096B}" destId="{DEB836B2-F86E-4A73-A18A-F064A43D0B12}" srcOrd="6" destOrd="0" presId="urn:microsoft.com/office/officeart/2005/8/layout/vList5"/>
    <dgm:cxn modelId="{3801A72F-DB0E-4299-8258-89298468502C}" type="presParOf" srcId="{DEB836B2-F86E-4A73-A18A-F064A43D0B12}" destId="{BB21CD28-D283-4ABE-BB3F-B5453F6C61FF}" srcOrd="0" destOrd="0" presId="urn:microsoft.com/office/officeart/2005/8/layout/vList5"/>
    <dgm:cxn modelId="{921D3078-32FC-4894-874B-CD63FA53C182}" type="presParOf" srcId="{CC5F02B2-EA7D-4480-9AE7-B1F60D47096B}" destId="{14A4D3AB-6D98-42D4-8708-1BB266DFE5C9}" srcOrd="7" destOrd="0" presId="urn:microsoft.com/office/officeart/2005/8/layout/vList5"/>
    <dgm:cxn modelId="{7B025551-188D-4787-96BF-42BEBCF59E35}" type="presParOf" srcId="{CC5F02B2-EA7D-4480-9AE7-B1F60D47096B}" destId="{F0359698-008C-468F-AE33-00D27B197A8B}" srcOrd="8" destOrd="0" presId="urn:microsoft.com/office/officeart/2005/8/layout/vList5"/>
    <dgm:cxn modelId="{CE9B9684-46EE-4481-95EB-D0CBD28F215A}" type="presParOf" srcId="{F0359698-008C-468F-AE33-00D27B197A8B}" destId="{861E9448-8FC0-4D2E-9EBC-95A680B5058C}" srcOrd="0" destOrd="0" presId="urn:microsoft.com/office/officeart/2005/8/layout/vList5"/>
    <dgm:cxn modelId="{30FE964C-9A60-4207-A730-301A92CF1BAD}" type="presParOf" srcId="{CC5F02B2-EA7D-4480-9AE7-B1F60D47096B}" destId="{4F5453A5-3140-460C-A37D-B37B12B877AF}" srcOrd="9" destOrd="0" presId="urn:microsoft.com/office/officeart/2005/8/layout/vList5"/>
    <dgm:cxn modelId="{5A1FEDB1-0F0C-4CC5-B504-B316A4F30805}" type="presParOf" srcId="{CC5F02B2-EA7D-4480-9AE7-B1F60D47096B}" destId="{B482C99E-CC58-4CE0-9C9C-5791D6B94911}" srcOrd="10" destOrd="0" presId="urn:microsoft.com/office/officeart/2005/8/layout/vList5"/>
    <dgm:cxn modelId="{7E2040D7-5E1D-413E-B024-C9E8E0228B3E}" type="presParOf" srcId="{B482C99E-CC58-4CE0-9C9C-5791D6B94911}" destId="{45F85B0B-9D8C-4329-B235-DD5F44EE70B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7DECD-B66B-4DE9-AAF4-7DE32872C549}">
      <dsp:nvSpPr>
        <dsp:cNvPr id="0" name=""/>
        <dsp:cNvSpPr/>
      </dsp:nvSpPr>
      <dsp:spPr>
        <a:xfrm>
          <a:off x="0" y="685084"/>
          <a:ext cx="6666833" cy="174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24840" rIns="51742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 err="1"/>
            <a:t>Gönüllülük</a:t>
          </a:r>
          <a:r>
            <a:rPr lang="en-US" sz="3000" kern="1200" dirty="0"/>
            <a:t> </a:t>
          </a:r>
          <a:r>
            <a:rPr lang="en-US" sz="3000" kern="1200" dirty="0" err="1"/>
            <a:t>Projeleri</a:t>
          </a:r>
          <a:r>
            <a:rPr lang="en-US" sz="3000" kern="1200" dirty="0"/>
            <a:t> (ESC 5</a:t>
          </a:r>
          <a:r>
            <a:rPr lang="tr-TR" sz="3000" kern="1200" dirty="0"/>
            <a:t>1</a:t>
          </a:r>
          <a:r>
            <a:rPr lang="en-US" sz="3000" kern="1200" dirty="0"/>
            <a:t>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Dayanışma Projeleri  (ESC 30)</a:t>
          </a:r>
        </a:p>
      </dsp:txBody>
      <dsp:txXfrm>
        <a:off x="0" y="685084"/>
        <a:ext cx="6666833" cy="1748250"/>
      </dsp:txXfrm>
    </dsp:sp>
    <dsp:sp modelId="{12C6493A-22BC-4C1E-B1DE-7126B3CAD469}">
      <dsp:nvSpPr>
        <dsp:cNvPr id="0" name=""/>
        <dsp:cNvSpPr/>
      </dsp:nvSpPr>
      <dsp:spPr>
        <a:xfrm>
          <a:off x="333341" y="242284"/>
          <a:ext cx="4666783" cy="885600"/>
        </a:xfrm>
        <a:prstGeom prst="roundRect">
          <a:avLst/>
        </a:prstGeom>
        <a:gradFill rotWithShape="0">
          <a:gsLst>
            <a:gs pos="50000">
              <a:srgbClr val="FFC000"/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Ülke</a:t>
          </a:r>
          <a:r>
            <a:rPr lang="en-US" sz="3200" kern="1200" dirty="0"/>
            <a:t> </a:t>
          </a:r>
          <a:r>
            <a:rPr lang="en-US" sz="3200" kern="1200" dirty="0" err="1"/>
            <a:t>Merkezli</a:t>
          </a:r>
          <a:r>
            <a:rPr lang="en-US" sz="3200" kern="1200" dirty="0"/>
            <a:t> </a:t>
          </a:r>
          <a:r>
            <a:rPr lang="en-US" sz="3200" kern="1200" dirty="0" err="1"/>
            <a:t>Faaliyetler</a:t>
          </a:r>
          <a:endParaRPr lang="en-US" sz="3200" kern="1200" dirty="0"/>
        </a:p>
      </dsp:txBody>
      <dsp:txXfrm>
        <a:off x="376572" y="285515"/>
        <a:ext cx="4580321" cy="799138"/>
      </dsp:txXfrm>
    </dsp:sp>
    <dsp:sp modelId="{78077618-3C4A-401C-8879-88656746F956}">
      <dsp:nvSpPr>
        <dsp:cNvPr id="0" name=""/>
        <dsp:cNvSpPr/>
      </dsp:nvSpPr>
      <dsp:spPr>
        <a:xfrm>
          <a:off x="0" y="3038134"/>
          <a:ext cx="6666833" cy="217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24840" rIns="51742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Yüksek </a:t>
          </a:r>
          <a:r>
            <a:rPr lang="en-US" sz="3000" kern="1200" dirty="0" err="1"/>
            <a:t>Öncelikli</a:t>
          </a:r>
          <a:r>
            <a:rPr lang="en-US" sz="3000" kern="1200" dirty="0"/>
            <a:t> </a:t>
          </a:r>
          <a:r>
            <a:rPr lang="en-US" sz="3000" kern="1200" dirty="0" err="1"/>
            <a:t>Alanlarda</a:t>
          </a:r>
          <a:r>
            <a:rPr lang="en-US" sz="3000" kern="1200" dirty="0"/>
            <a:t> </a:t>
          </a:r>
          <a:r>
            <a:rPr lang="en-US" sz="3000" kern="1200" dirty="0" err="1"/>
            <a:t>Gönüllülük</a:t>
          </a:r>
          <a:r>
            <a:rPr lang="en-US" sz="3000" kern="1200" dirty="0"/>
            <a:t> </a:t>
          </a:r>
          <a:r>
            <a:rPr lang="en-US" sz="3000" kern="1200" dirty="0" err="1"/>
            <a:t>Projeleri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İnsani Yardım Gönüllülük Projeleri</a:t>
          </a:r>
        </a:p>
      </dsp:txBody>
      <dsp:txXfrm>
        <a:off x="0" y="3038134"/>
        <a:ext cx="6666833" cy="2173500"/>
      </dsp:txXfrm>
    </dsp:sp>
    <dsp:sp modelId="{CDF63B72-FEDB-4705-8844-5B92173C39FE}">
      <dsp:nvSpPr>
        <dsp:cNvPr id="0" name=""/>
        <dsp:cNvSpPr/>
      </dsp:nvSpPr>
      <dsp:spPr>
        <a:xfrm>
          <a:off x="333341" y="2595335"/>
          <a:ext cx="4666783" cy="885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Merkezi</a:t>
          </a:r>
          <a:r>
            <a:rPr lang="en-US" sz="3200" kern="1200" dirty="0"/>
            <a:t> </a:t>
          </a:r>
          <a:r>
            <a:rPr lang="en-US" sz="3200" kern="1200" dirty="0" err="1"/>
            <a:t>Faaliyetler</a:t>
          </a:r>
          <a:endParaRPr lang="en-US" sz="3200" kern="1200" dirty="0"/>
        </a:p>
      </dsp:txBody>
      <dsp:txXfrm>
        <a:off x="376572" y="2638566"/>
        <a:ext cx="4580321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FFAB1-88DE-4855-87E1-4D17CF343F44}">
      <dsp:nvSpPr>
        <dsp:cNvPr id="0" name=""/>
        <dsp:cNvSpPr/>
      </dsp:nvSpPr>
      <dsp:spPr>
        <a:xfrm>
          <a:off x="3364992" y="1195"/>
          <a:ext cx="3785616" cy="6958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1"/>
            </a:rPr>
            <a:t>Türkiye Ulusal Ajansı</a:t>
          </a:r>
          <a:endParaRPr lang="en-US" sz="2600" kern="1200"/>
        </a:p>
      </dsp:txBody>
      <dsp:txXfrm>
        <a:off x="3398960" y="35163"/>
        <a:ext cx="3717680" cy="627895"/>
      </dsp:txXfrm>
    </dsp:sp>
    <dsp:sp modelId="{B43C9BE1-67D0-4C5B-9CDA-A2278EA0E8AB}">
      <dsp:nvSpPr>
        <dsp:cNvPr id="0" name=""/>
        <dsp:cNvSpPr/>
      </dsp:nvSpPr>
      <dsp:spPr>
        <a:xfrm>
          <a:off x="3364992" y="731818"/>
          <a:ext cx="3785616" cy="6958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hlinkClick xmlns:r="http://schemas.openxmlformats.org/officeDocument/2006/relationships" r:id="rId2"/>
            </a:rPr>
            <a:t>Erasmus+ 202</a:t>
          </a:r>
          <a:r>
            <a:rPr lang="tr-TR" sz="2600" kern="1200" dirty="0">
              <a:hlinkClick xmlns:r="http://schemas.openxmlformats.org/officeDocument/2006/relationships" r:id="rId2"/>
            </a:rPr>
            <a:t>6</a:t>
          </a:r>
          <a:r>
            <a:rPr lang="en-US" sz="2600" kern="1200" dirty="0">
              <a:hlinkClick xmlns:r="http://schemas.openxmlformats.org/officeDocument/2006/relationships" r:id="rId2"/>
            </a:rPr>
            <a:t> </a:t>
          </a:r>
          <a:r>
            <a:rPr lang="en-US" sz="2600" kern="1200" dirty="0" err="1">
              <a:hlinkClick xmlns:r="http://schemas.openxmlformats.org/officeDocument/2006/relationships" r:id="rId2"/>
            </a:rPr>
            <a:t>Kılavuzu</a:t>
          </a:r>
          <a:endParaRPr lang="en-US" sz="2600" kern="1200" dirty="0"/>
        </a:p>
      </dsp:txBody>
      <dsp:txXfrm>
        <a:off x="3398960" y="765786"/>
        <a:ext cx="3717680" cy="627895"/>
      </dsp:txXfrm>
    </dsp:sp>
    <dsp:sp modelId="{448894CD-25E2-413C-BADE-6AC85B86AA33}">
      <dsp:nvSpPr>
        <dsp:cNvPr id="0" name=""/>
        <dsp:cNvSpPr/>
      </dsp:nvSpPr>
      <dsp:spPr>
        <a:xfrm>
          <a:off x="3364992" y="1462441"/>
          <a:ext cx="3785616" cy="6958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hlinkClick xmlns:r="http://schemas.openxmlformats.org/officeDocument/2006/relationships" r:id="rId3"/>
            </a:rPr>
            <a:t>ESC 202</a:t>
          </a:r>
          <a:r>
            <a:rPr lang="tr-TR" sz="2600" kern="1200" dirty="0">
              <a:hlinkClick xmlns:r="http://schemas.openxmlformats.org/officeDocument/2006/relationships" r:id="rId3"/>
            </a:rPr>
            <a:t>6</a:t>
          </a:r>
          <a:r>
            <a:rPr lang="en-US" sz="2600" kern="1200" dirty="0">
              <a:hlinkClick xmlns:r="http://schemas.openxmlformats.org/officeDocument/2006/relationships" r:id="rId3"/>
            </a:rPr>
            <a:t> </a:t>
          </a:r>
          <a:r>
            <a:rPr lang="en-US" sz="2600" kern="1200" dirty="0" err="1">
              <a:hlinkClick xmlns:r="http://schemas.openxmlformats.org/officeDocument/2006/relationships" r:id="rId3"/>
            </a:rPr>
            <a:t>Kılavuzu</a:t>
          </a:r>
          <a:endParaRPr lang="en-US" sz="2600" kern="1200" dirty="0"/>
        </a:p>
      </dsp:txBody>
      <dsp:txXfrm>
        <a:off x="3398960" y="1496409"/>
        <a:ext cx="3717680" cy="627895"/>
      </dsp:txXfrm>
    </dsp:sp>
    <dsp:sp modelId="{BB21CD28-D283-4ABE-BB3F-B5453F6C61FF}">
      <dsp:nvSpPr>
        <dsp:cNvPr id="0" name=""/>
        <dsp:cNvSpPr/>
      </dsp:nvSpPr>
      <dsp:spPr>
        <a:xfrm>
          <a:off x="3364992" y="2193064"/>
          <a:ext cx="3785616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4"/>
            </a:rPr>
            <a:t>Webgate</a:t>
          </a:r>
          <a:endParaRPr lang="en-US" sz="2600" kern="1200"/>
        </a:p>
      </dsp:txBody>
      <dsp:txXfrm>
        <a:off x="3398960" y="2227032"/>
        <a:ext cx="3717680" cy="627895"/>
      </dsp:txXfrm>
    </dsp:sp>
    <dsp:sp modelId="{861E9448-8FC0-4D2E-9EBC-95A680B5058C}">
      <dsp:nvSpPr>
        <dsp:cNvPr id="0" name=""/>
        <dsp:cNvSpPr/>
      </dsp:nvSpPr>
      <dsp:spPr>
        <a:xfrm>
          <a:off x="3364992" y="2923688"/>
          <a:ext cx="3785616" cy="6958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5"/>
            </a:rPr>
            <a:t>European Youth Portal</a:t>
          </a:r>
          <a:endParaRPr lang="en-US" sz="2600" kern="1200"/>
        </a:p>
      </dsp:txBody>
      <dsp:txXfrm>
        <a:off x="3398960" y="2957656"/>
        <a:ext cx="3717680" cy="627895"/>
      </dsp:txXfrm>
    </dsp:sp>
    <dsp:sp modelId="{45F85B0B-9D8C-4329-B235-DD5F44EE70B7}">
      <dsp:nvSpPr>
        <dsp:cNvPr id="0" name=""/>
        <dsp:cNvSpPr/>
      </dsp:nvSpPr>
      <dsp:spPr>
        <a:xfrm>
          <a:off x="3364992" y="3654311"/>
          <a:ext cx="3785616" cy="6958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6"/>
            </a:rPr>
            <a:t>European Solidarity Corps</a:t>
          </a:r>
          <a:endParaRPr lang="en-US" sz="2600" kern="1200"/>
        </a:p>
      </dsp:txBody>
      <dsp:txXfrm>
        <a:off x="3398960" y="3688279"/>
        <a:ext cx="3717680" cy="627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930C4-435C-4E1D-B432-25EB87A4E1A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2EC76-6F28-4192-987A-406223C4C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cas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to-youth.net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5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5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tr-T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EU Login</a:t>
            </a:r>
            <a:endParaRPr lang="en-US" dirty="0"/>
          </a:p>
          <a:p>
            <a:r>
              <a:rPr lang="en-US" dirty="0"/>
              <a:t>Tüm Erasmus+ ve ESC </a:t>
            </a:r>
            <a:r>
              <a:rPr lang="en-US" dirty="0" err="1"/>
              <a:t>başvuruları</a:t>
            </a:r>
            <a:r>
              <a:rPr lang="en-US" dirty="0"/>
              <a:t> için ilk </a:t>
            </a:r>
            <a:r>
              <a:rPr lang="en-US" dirty="0" err="1"/>
              <a:t>adımdır</a:t>
            </a:r>
            <a:r>
              <a:rPr lang="en-US" dirty="0"/>
              <a:t>.</a:t>
            </a:r>
          </a:p>
          <a:p>
            <a:r>
              <a:rPr lang="en-US" dirty="0"/>
              <a:t>Avrupa </a:t>
            </a:r>
            <a:r>
              <a:rPr lang="en-US" dirty="0" err="1"/>
              <a:t>Komisyonu'nun</a:t>
            </a:r>
            <a:r>
              <a:rPr lang="en-US" dirty="0"/>
              <a:t> </a:t>
            </a:r>
            <a:r>
              <a:rPr lang="en-US" dirty="0" err="1"/>
              <a:t>kimlik</a:t>
            </a:r>
            <a:r>
              <a:rPr lang="en-US" dirty="0"/>
              <a:t> </a:t>
            </a:r>
            <a:r>
              <a:rPr lang="en-US" dirty="0" err="1"/>
              <a:t>doğrulama</a:t>
            </a:r>
            <a:r>
              <a:rPr lang="en-US" dirty="0"/>
              <a:t> </a:t>
            </a:r>
            <a:r>
              <a:rPr lang="en-US" dirty="0" err="1"/>
              <a:t>servisidir</a:t>
            </a:r>
            <a:r>
              <a:rPr lang="en-US" dirty="0"/>
              <a:t>.</a:t>
            </a:r>
          </a:p>
          <a:p>
            <a:r>
              <a:rPr lang="en-US" dirty="0"/>
              <a:t>Nasıl </a:t>
            </a:r>
            <a:r>
              <a:rPr lang="en-US" dirty="0" err="1"/>
              <a:t>oluşturulur</a:t>
            </a:r>
            <a:r>
              <a:rPr lang="en-US" dirty="0"/>
              <a:t>?</a:t>
            </a:r>
          </a:p>
          <a:p>
            <a:pPr lvl="1"/>
            <a:r>
              <a:rPr lang="en-US" dirty="0">
                <a:hlinkClick r:id="rId3"/>
              </a:rPr>
              <a:t>https://webgate.ec.europa.eu/cas/</a:t>
            </a:r>
            <a:r>
              <a:rPr lang="en-US" dirty="0"/>
              <a:t> </a:t>
            </a:r>
            <a:r>
              <a:rPr lang="en-US" dirty="0" err="1"/>
              <a:t>adresine</a:t>
            </a:r>
            <a:r>
              <a:rPr lang="en-US" dirty="0"/>
              <a:t> </a:t>
            </a:r>
            <a:r>
              <a:rPr lang="en-US" dirty="0" err="1"/>
              <a:t>gidin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"Create an account" (</a:t>
            </a:r>
            <a:r>
              <a:rPr lang="en-US" dirty="0" err="1"/>
              <a:t>Hesap</a:t>
            </a:r>
            <a:r>
              <a:rPr lang="en-US" dirty="0"/>
              <a:t> </a:t>
            </a:r>
            <a:r>
              <a:rPr lang="en-US" dirty="0" err="1"/>
              <a:t>oluştur</a:t>
            </a:r>
            <a:r>
              <a:rPr lang="en-US" dirty="0"/>
              <a:t>) </a:t>
            </a:r>
            <a:r>
              <a:rPr lang="en-US" dirty="0" err="1"/>
              <a:t>seçeneğine</a:t>
            </a:r>
            <a:r>
              <a:rPr lang="en-US" dirty="0"/>
              <a:t> </a:t>
            </a:r>
            <a:r>
              <a:rPr lang="en-US" dirty="0" err="1"/>
              <a:t>tıklayın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Gerekli</a:t>
            </a:r>
            <a:r>
              <a:rPr lang="en-US" dirty="0"/>
              <a:t> </a:t>
            </a:r>
            <a:r>
              <a:rPr lang="en-US" dirty="0" err="1"/>
              <a:t>bilgileri</a:t>
            </a:r>
            <a:r>
              <a:rPr lang="en-US" dirty="0"/>
              <a:t> (</a:t>
            </a:r>
            <a:r>
              <a:rPr lang="en-US" dirty="0" err="1"/>
              <a:t>isim</a:t>
            </a:r>
            <a:r>
              <a:rPr lang="en-US" dirty="0"/>
              <a:t>, </a:t>
            </a:r>
            <a:r>
              <a:rPr lang="en-US" dirty="0" err="1"/>
              <a:t>soyisim</a:t>
            </a:r>
            <a:r>
              <a:rPr lang="en-US" dirty="0"/>
              <a:t>, e-</a:t>
            </a:r>
            <a:r>
              <a:rPr lang="en-US" dirty="0" err="1"/>
              <a:t>posta</a:t>
            </a:r>
            <a:r>
              <a:rPr lang="en-US" dirty="0"/>
              <a:t>) </a:t>
            </a:r>
            <a:r>
              <a:rPr lang="en-US" dirty="0" err="1"/>
              <a:t>doldurun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E-</a:t>
            </a:r>
            <a:r>
              <a:rPr lang="en-US" dirty="0" err="1"/>
              <a:t>postanıza</a:t>
            </a:r>
            <a:r>
              <a:rPr lang="en-US" dirty="0"/>
              <a:t> gelen </a:t>
            </a:r>
            <a:r>
              <a:rPr lang="en-US" dirty="0" err="1"/>
              <a:t>doğrulama</a:t>
            </a:r>
            <a:r>
              <a:rPr lang="en-US" dirty="0"/>
              <a:t> </a:t>
            </a:r>
            <a:r>
              <a:rPr lang="en-US" dirty="0" err="1"/>
              <a:t>linkine</a:t>
            </a:r>
            <a:r>
              <a:rPr lang="en-US" dirty="0"/>
              <a:t> </a:t>
            </a:r>
            <a:r>
              <a:rPr lang="en-US" dirty="0" err="1"/>
              <a:t>tıklayarak</a:t>
            </a:r>
            <a:r>
              <a:rPr lang="en-US" dirty="0"/>
              <a:t> </a:t>
            </a:r>
            <a:r>
              <a:rPr lang="en-US" dirty="0" err="1"/>
              <a:t>şifrenizi</a:t>
            </a:r>
            <a:r>
              <a:rPr lang="en-US" dirty="0"/>
              <a:t> </a:t>
            </a:r>
            <a:r>
              <a:rPr lang="en-US" dirty="0" err="1"/>
              <a:t>belirleyin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Bu </a:t>
            </a:r>
            <a:r>
              <a:rPr lang="en-US" dirty="0" err="1"/>
              <a:t>hesap</a:t>
            </a:r>
            <a:r>
              <a:rPr lang="en-US" dirty="0"/>
              <a:t>, tüm </a:t>
            </a:r>
            <a:r>
              <a:rPr lang="en-US" dirty="0" err="1"/>
              <a:t>başvuru</a:t>
            </a:r>
            <a:r>
              <a:rPr lang="en-US" dirty="0"/>
              <a:t> </a:t>
            </a:r>
            <a:r>
              <a:rPr lang="en-US" dirty="0" err="1"/>
              <a:t>portallarına</a:t>
            </a:r>
            <a:r>
              <a:rPr lang="en-US" dirty="0"/>
              <a:t> </a:t>
            </a:r>
            <a:r>
              <a:rPr lang="en-US" dirty="0" err="1"/>
              <a:t>giriş</a:t>
            </a:r>
            <a:r>
              <a:rPr lang="en-US" dirty="0"/>
              <a:t> için </a:t>
            </a:r>
            <a:r>
              <a:rPr lang="en-US" dirty="0" err="1"/>
              <a:t>kullanılacaktır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4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Nedir ve Ne İşe Yarar?</a:t>
            </a:r>
            <a:endParaRPr lang="en-US" dirty="0"/>
          </a:p>
          <a:p>
            <a:r>
              <a:rPr lang="en-US" b="1" dirty="0"/>
              <a:t>S</a:t>
            </a:r>
            <a:r>
              <a:rPr lang="en-US" dirty="0"/>
              <a:t>upport, </a:t>
            </a:r>
            <a:r>
              <a:rPr lang="en-US" b="1" dirty="0"/>
              <a:t>A</a:t>
            </a:r>
            <a:r>
              <a:rPr lang="en-US" dirty="0"/>
              <a:t>dvanced </a:t>
            </a:r>
            <a:r>
              <a:rPr lang="en-US" b="1" dirty="0"/>
              <a:t>L</a:t>
            </a:r>
            <a:r>
              <a:rPr lang="en-US" dirty="0"/>
              <a:t>earning and </a:t>
            </a:r>
            <a:r>
              <a:rPr lang="en-US" b="1" dirty="0"/>
              <a:t>T</a:t>
            </a:r>
            <a:r>
              <a:rPr lang="en-US" dirty="0"/>
              <a:t>raining </a:t>
            </a:r>
            <a:r>
              <a:rPr lang="en-US" b="1" dirty="0"/>
              <a:t>O</a:t>
            </a:r>
            <a:r>
              <a:rPr lang="en-US" dirty="0"/>
              <a:t>pportunities for </a:t>
            </a:r>
            <a:r>
              <a:rPr lang="en-US" b="1" dirty="0"/>
              <a:t>Youth</a:t>
            </a:r>
            <a:r>
              <a:rPr lang="en-US" dirty="0"/>
              <a:t> (</a:t>
            </a:r>
            <a:r>
              <a:rPr lang="en-US" dirty="0" err="1"/>
              <a:t>Gençlik</a:t>
            </a:r>
            <a:r>
              <a:rPr lang="en-US" dirty="0"/>
              <a:t> için </a:t>
            </a:r>
            <a:r>
              <a:rPr lang="en-US" dirty="0" err="1"/>
              <a:t>Destek</a:t>
            </a:r>
            <a:r>
              <a:rPr lang="en-US" dirty="0"/>
              <a:t>, </a:t>
            </a:r>
            <a:r>
              <a:rPr lang="en-US" dirty="0" err="1"/>
              <a:t>İleri</a:t>
            </a:r>
            <a:r>
              <a:rPr lang="en-US" dirty="0"/>
              <a:t> Düzey </a:t>
            </a:r>
            <a:r>
              <a:rPr lang="en-US" dirty="0" err="1"/>
              <a:t>Öğrenme</a:t>
            </a:r>
            <a:r>
              <a:rPr lang="en-US" dirty="0"/>
              <a:t> ve Eğitim </a:t>
            </a:r>
            <a:r>
              <a:rPr lang="en-US" dirty="0" err="1"/>
              <a:t>Fırsatları</a:t>
            </a:r>
            <a:r>
              <a:rPr lang="en-US" dirty="0"/>
              <a:t>).</a:t>
            </a:r>
          </a:p>
          <a:p>
            <a:r>
              <a:rPr lang="en-US" dirty="0"/>
              <a:t>Erasmus+ </a:t>
            </a:r>
            <a:r>
              <a:rPr lang="en-US" dirty="0" err="1"/>
              <a:t>Gençlik</a:t>
            </a:r>
            <a:r>
              <a:rPr lang="en-US" dirty="0"/>
              <a:t> </a:t>
            </a:r>
            <a:r>
              <a:rPr lang="en-US" dirty="0" err="1"/>
              <a:t>programını</a:t>
            </a:r>
            <a:r>
              <a:rPr lang="en-US" dirty="0"/>
              <a:t> </a:t>
            </a:r>
            <a:r>
              <a:rPr lang="en-US" dirty="0" err="1"/>
              <a:t>destekleyen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çevrimiçi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merkezidir</a:t>
            </a:r>
            <a:r>
              <a:rPr lang="en-US" dirty="0"/>
              <a:t>.</a:t>
            </a:r>
          </a:p>
          <a:p>
            <a:r>
              <a:rPr lang="en-US" dirty="0"/>
              <a:t>Temel </a:t>
            </a:r>
            <a:r>
              <a:rPr lang="en-US" dirty="0" err="1"/>
              <a:t>işlevleri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eğitim</a:t>
            </a:r>
            <a:r>
              <a:rPr lang="en-US" dirty="0"/>
              <a:t> ve </a:t>
            </a:r>
            <a:r>
              <a:rPr lang="en-US" dirty="0" err="1"/>
              <a:t>seminerler</a:t>
            </a:r>
            <a:r>
              <a:rPr lang="en-US" dirty="0"/>
              <a:t> </a:t>
            </a:r>
            <a:r>
              <a:rPr lang="en-US" dirty="0" err="1"/>
              <a:t>düzenlemek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Proje </a:t>
            </a:r>
            <a:r>
              <a:rPr lang="en-US" dirty="0" err="1"/>
              <a:t>ortağı</a:t>
            </a:r>
            <a:r>
              <a:rPr lang="en-US" dirty="0"/>
              <a:t> </a:t>
            </a:r>
            <a:r>
              <a:rPr lang="en-US" dirty="0" err="1"/>
              <a:t>bulmak</a:t>
            </a:r>
            <a:r>
              <a:rPr lang="en-US" dirty="0"/>
              <a:t> için </a:t>
            </a:r>
            <a:r>
              <a:rPr lang="en-US" dirty="0" err="1"/>
              <a:t>bir</a:t>
            </a:r>
            <a:r>
              <a:rPr lang="en-US" dirty="0"/>
              <a:t> platform (</a:t>
            </a:r>
            <a:r>
              <a:rPr lang="en-US" dirty="0" err="1"/>
              <a:t>Otlas</a:t>
            </a:r>
            <a:r>
              <a:rPr lang="en-US" dirty="0"/>
              <a:t>) </a:t>
            </a:r>
            <a:r>
              <a:rPr lang="en-US" dirty="0" err="1"/>
              <a:t>sunmak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Gençlik</a:t>
            </a:r>
            <a:r>
              <a:rPr lang="en-US" dirty="0"/>
              <a:t> </a:t>
            </a:r>
            <a:r>
              <a:rPr lang="en-US" dirty="0" err="1"/>
              <a:t>çalışanları</a:t>
            </a:r>
            <a:r>
              <a:rPr lang="en-US" dirty="0"/>
              <a:t> için </a:t>
            </a:r>
            <a:r>
              <a:rPr lang="en-US" dirty="0" err="1"/>
              <a:t>kaynaklar</a:t>
            </a:r>
            <a:r>
              <a:rPr lang="en-US" dirty="0"/>
              <a:t> ve </a:t>
            </a:r>
            <a:r>
              <a:rPr lang="en-US" dirty="0" err="1"/>
              <a:t>yayınlar</a:t>
            </a:r>
            <a:r>
              <a:rPr lang="en-US" dirty="0"/>
              <a:t> </a:t>
            </a:r>
            <a:r>
              <a:rPr lang="en-US" dirty="0" err="1"/>
              <a:t>sağlamak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Youthpass</a:t>
            </a:r>
            <a:r>
              <a:rPr lang="en-US" dirty="0"/>
              <a:t> </a:t>
            </a:r>
            <a:r>
              <a:rPr lang="en-US" dirty="0" err="1"/>
              <a:t>sertifikasyon</a:t>
            </a:r>
            <a:r>
              <a:rPr lang="en-US" dirty="0"/>
              <a:t> </a:t>
            </a:r>
            <a:r>
              <a:rPr lang="en-US" dirty="0" err="1"/>
              <a:t>sürecini</a:t>
            </a:r>
            <a:r>
              <a:rPr lang="en-US" dirty="0"/>
              <a:t> </a:t>
            </a:r>
            <a:r>
              <a:rPr lang="en-US" dirty="0" err="1"/>
              <a:t>desteklemek</a:t>
            </a:r>
            <a:r>
              <a:rPr lang="en-US" dirty="0"/>
              <a:t>.</a:t>
            </a:r>
          </a:p>
          <a:p>
            <a:r>
              <a:rPr lang="en-US" b="1" dirty="0"/>
              <a:t>Kimler </a:t>
            </a:r>
            <a:r>
              <a:rPr lang="en-US" b="1" dirty="0" err="1"/>
              <a:t>Kullanabilir</a:t>
            </a:r>
            <a:r>
              <a:rPr lang="en-US" b="1" dirty="0"/>
              <a:t>?</a:t>
            </a:r>
            <a:endParaRPr lang="en-US" dirty="0"/>
          </a:p>
          <a:p>
            <a:r>
              <a:rPr lang="en-US" dirty="0" err="1"/>
              <a:t>Gençlik</a:t>
            </a:r>
            <a:r>
              <a:rPr lang="en-US" dirty="0"/>
              <a:t> </a:t>
            </a:r>
            <a:r>
              <a:rPr lang="en-US" dirty="0" err="1"/>
              <a:t>çalışanları</a:t>
            </a:r>
            <a:r>
              <a:rPr lang="en-US" dirty="0"/>
              <a:t>,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koordinatörleri</a:t>
            </a:r>
            <a:r>
              <a:rPr lang="en-US" dirty="0"/>
              <a:t>, </a:t>
            </a:r>
            <a:r>
              <a:rPr lang="en-US" dirty="0" err="1"/>
              <a:t>eğitmenler</a:t>
            </a:r>
            <a:r>
              <a:rPr lang="en-US" dirty="0"/>
              <a:t>, </a:t>
            </a:r>
            <a:r>
              <a:rPr lang="en-US" dirty="0" err="1"/>
              <a:t>sivil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kuruluşu</a:t>
            </a:r>
            <a:r>
              <a:rPr lang="en-US" dirty="0"/>
              <a:t> </a:t>
            </a:r>
            <a:r>
              <a:rPr lang="en-US" dirty="0" err="1"/>
              <a:t>temsilcileri</a:t>
            </a:r>
            <a:r>
              <a:rPr lang="en-US" dirty="0"/>
              <a:t> ve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yazmak</a:t>
            </a:r>
            <a:r>
              <a:rPr lang="en-US" dirty="0"/>
              <a:t> </a:t>
            </a:r>
            <a:r>
              <a:rPr lang="en-US" dirty="0" err="1"/>
              <a:t>isteyen</a:t>
            </a:r>
            <a:r>
              <a:rPr lang="en-US" dirty="0"/>
              <a:t> </a:t>
            </a:r>
            <a:r>
              <a:rPr lang="en-US" dirty="0" err="1"/>
              <a:t>gençler</a:t>
            </a:r>
            <a:r>
              <a:rPr lang="en-US" dirty="0"/>
              <a:t>.</a:t>
            </a:r>
          </a:p>
          <a:p>
            <a:r>
              <a:rPr lang="en-US" b="1" dirty="0" err="1"/>
              <a:t>Hesap</a:t>
            </a:r>
            <a:r>
              <a:rPr lang="en-US" b="1" dirty="0"/>
              <a:t> </a:t>
            </a:r>
            <a:r>
              <a:rPr lang="en-US" b="1" dirty="0" err="1"/>
              <a:t>Oluşturma</a:t>
            </a:r>
            <a:r>
              <a:rPr lang="en-US" b="1" dirty="0"/>
              <a:t> ve </a:t>
            </a:r>
            <a:r>
              <a:rPr lang="en-US" b="1" dirty="0" err="1"/>
              <a:t>Giriş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>
                <a:hlinkClick r:id="rId3"/>
              </a:rPr>
              <a:t>www.salto-youth.net</a:t>
            </a:r>
            <a:r>
              <a:rPr lang="en-US" dirty="0"/>
              <a:t> </a:t>
            </a:r>
            <a:r>
              <a:rPr lang="en-US" dirty="0" err="1"/>
              <a:t>adresine</a:t>
            </a:r>
            <a:r>
              <a:rPr lang="en-US" dirty="0"/>
              <a:t> </a:t>
            </a:r>
            <a:r>
              <a:rPr lang="en-US" dirty="0" err="1"/>
              <a:t>gidin</a:t>
            </a:r>
            <a:r>
              <a:rPr lang="en-US" dirty="0"/>
              <a:t>.</a:t>
            </a:r>
          </a:p>
          <a:p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köşedeki</a:t>
            </a:r>
            <a:r>
              <a:rPr lang="en-US" dirty="0"/>
              <a:t> "Register" (</a:t>
            </a:r>
            <a:r>
              <a:rPr lang="en-US" dirty="0" err="1"/>
              <a:t>Kaydol</a:t>
            </a:r>
            <a:r>
              <a:rPr lang="en-US" dirty="0"/>
              <a:t>) </a:t>
            </a:r>
            <a:r>
              <a:rPr lang="en-US" dirty="0" err="1"/>
              <a:t>butonuna</a:t>
            </a:r>
            <a:r>
              <a:rPr lang="en-US" dirty="0"/>
              <a:t> </a:t>
            </a:r>
            <a:r>
              <a:rPr lang="en-US" dirty="0" err="1"/>
              <a:t>tıklayın</a:t>
            </a:r>
            <a:r>
              <a:rPr lang="en-US" dirty="0"/>
              <a:t>.</a:t>
            </a:r>
          </a:p>
          <a:p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bilgilerinizi</a:t>
            </a:r>
            <a:r>
              <a:rPr lang="en-US" dirty="0"/>
              <a:t> (</a:t>
            </a:r>
            <a:r>
              <a:rPr lang="en-US" dirty="0" err="1"/>
              <a:t>kişisel</a:t>
            </a:r>
            <a:r>
              <a:rPr lang="en-US" dirty="0"/>
              <a:t>, </a:t>
            </a:r>
            <a:r>
              <a:rPr lang="en-US" dirty="0" err="1"/>
              <a:t>kurumsal</a:t>
            </a:r>
            <a:r>
              <a:rPr lang="en-US" dirty="0"/>
              <a:t>, </a:t>
            </a:r>
            <a:r>
              <a:rPr lang="en-US" dirty="0" err="1"/>
              <a:t>ilgi</a:t>
            </a:r>
            <a:r>
              <a:rPr lang="en-US" dirty="0"/>
              <a:t> </a:t>
            </a:r>
            <a:r>
              <a:rPr lang="en-US" dirty="0" err="1"/>
              <a:t>alanları</a:t>
            </a:r>
            <a:r>
              <a:rPr lang="en-US" dirty="0"/>
              <a:t>) </a:t>
            </a:r>
            <a:r>
              <a:rPr lang="en-US" dirty="0" err="1"/>
              <a:t>eksiksiz</a:t>
            </a:r>
            <a:r>
              <a:rPr lang="en-US" dirty="0"/>
              <a:t> </a:t>
            </a:r>
            <a:r>
              <a:rPr lang="en-US" dirty="0" err="1"/>
              <a:t>doldurun</a:t>
            </a:r>
            <a:r>
              <a:rPr lang="en-US" dirty="0"/>
              <a:t>.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profil</a:t>
            </a:r>
            <a:r>
              <a:rPr lang="en-US" dirty="0"/>
              <a:t>, </a:t>
            </a:r>
            <a:r>
              <a:rPr lang="en-US" dirty="0" err="1"/>
              <a:t>ortak</a:t>
            </a:r>
            <a:r>
              <a:rPr lang="en-US" dirty="0"/>
              <a:t> </a:t>
            </a:r>
            <a:r>
              <a:rPr lang="en-US" dirty="0" err="1"/>
              <a:t>bulma</a:t>
            </a:r>
            <a:r>
              <a:rPr lang="en-US" dirty="0"/>
              <a:t> </a:t>
            </a:r>
            <a:r>
              <a:rPr lang="en-US" dirty="0" err="1"/>
              <a:t>şansınızı</a:t>
            </a:r>
            <a:r>
              <a:rPr lang="en-US" dirty="0"/>
              <a:t> </a:t>
            </a:r>
            <a:r>
              <a:rPr lang="en-US" dirty="0" err="1"/>
              <a:t>artırır</a:t>
            </a:r>
            <a:r>
              <a:rPr lang="en-US" dirty="0"/>
              <a:t>.</a:t>
            </a:r>
          </a:p>
          <a:p>
            <a:r>
              <a:rPr lang="en-US" b="1" dirty="0"/>
              <a:t>Eğitim </a:t>
            </a:r>
            <a:r>
              <a:rPr lang="en-US" b="1" dirty="0" err="1"/>
              <a:t>Kursları</a:t>
            </a:r>
            <a:r>
              <a:rPr lang="en-US" b="1" dirty="0"/>
              <a:t> ve </a:t>
            </a:r>
            <a:r>
              <a:rPr lang="en-US" b="1" dirty="0" err="1"/>
              <a:t>Fırsatları</a:t>
            </a:r>
            <a:r>
              <a:rPr lang="en-US" b="1" dirty="0"/>
              <a:t> Nasıl </a:t>
            </a:r>
            <a:r>
              <a:rPr lang="en-US" b="1" dirty="0" err="1"/>
              <a:t>Bulunur</a:t>
            </a:r>
            <a:r>
              <a:rPr lang="en-US" b="1" dirty="0"/>
              <a:t>?</a:t>
            </a:r>
            <a:endParaRPr lang="en-US" dirty="0"/>
          </a:p>
          <a:p>
            <a:r>
              <a:rPr lang="en-US" dirty="0"/>
              <a:t>Ana </a:t>
            </a:r>
            <a:r>
              <a:rPr lang="en-US" dirty="0" err="1"/>
              <a:t>sayfadaki</a:t>
            </a:r>
            <a:r>
              <a:rPr lang="en-US" dirty="0"/>
              <a:t> "European Training Calendar" (Avrupa Eğitim </a:t>
            </a:r>
            <a:r>
              <a:rPr lang="en-US" dirty="0" err="1"/>
              <a:t>Takvimi</a:t>
            </a:r>
            <a:r>
              <a:rPr lang="en-US" dirty="0"/>
              <a:t>) </a:t>
            </a:r>
            <a:r>
              <a:rPr lang="en-US" dirty="0" err="1"/>
              <a:t>bölümüne</a:t>
            </a:r>
            <a:r>
              <a:rPr lang="en-US" dirty="0"/>
              <a:t> </a:t>
            </a:r>
            <a:r>
              <a:rPr lang="en-US" dirty="0" err="1"/>
              <a:t>tıklayın</a:t>
            </a:r>
            <a:r>
              <a:rPr lang="en-US" dirty="0"/>
              <a:t>.</a:t>
            </a:r>
          </a:p>
          <a:p>
            <a:r>
              <a:rPr lang="en-US" dirty="0" err="1"/>
              <a:t>İlgi</a:t>
            </a:r>
            <a:r>
              <a:rPr lang="en-US" dirty="0"/>
              <a:t> </a:t>
            </a:r>
            <a:r>
              <a:rPr lang="en-US" dirty="0" err="1"/>
              <a:t>alanınıza</a:t>
            </a:r>
            <a:r>
              <a:rPr lang="en-US" dirty="0"/>
              <a:t>, </a:t>
            </a:r>
            <a:r>
              <a:rPr lang="en-US" dirty="0" err="1"/>
              <a:t>ülkeye</a:t>
            </a:r>
            <a:r>
              <a:rPr lang="en-US" dirty="0"/>
              <a:t> veya </a:t>
            </a:r>
            <a:r>
              <a:rPr lang="en-US" dirty="0" err="1"/>
              <a:t>tarihe</a:t>
            </a:r>
            <a:r>
              <a:rPr lang="en-US" dirty="0"/>
              <a:t> göre </a:t>
            </a:r>
            <a:r>
              <a:rPr lang="en-US" dirty="0" err="1"/>
              <a:t>filtreleme</a:t>
            </a:r>
            <a:r>
              <a:rPr lang="en-US" dirty="0"/>
              <a:t> </a:t>
            </a:r>
            <a:r>
              <a:rPr lang="en-US" dirty="0" err="1"/>
              <a:t>yaparak</a:t>
            </a:r>
            <a:r>
              <a:rPr lang="en-US" dirty="0"/>
              <a:t> size uygun </a:t>
            </a:r>
            <a:r>
              <a:rPr lang="en-US" dirty="0" err="1"/>
              <a:t>eğitimleri</a:t>
            </a:r>
            <a:r>
              <a:rPr lang="en-US" dirty="0"/>
              <a:t>, </a:t>
            </a:r>
            <a:r>
              <a:rPr lang="en-US" dirty="0" err="1"/>
              <a:t>seminerleri</a:t>
            </a:r>
            <a:r>
              <a:rPr lang="en-US" dirty="0"/>
              <a:t> ve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kurma</a:t>
            </a:r>
            <a:r>
              <a:rPr lang="en-US" dirty="0"/>
              <a:t> </a:t>
            </a:r>
            <a:r>
              <a:rPr lang="en-US" dirty="0" err="1"/>
              <a:t>etkinliklerini</a:t>
            </a:r>
            <a:r>
              <a:rPr lang="en-US" dirty="0"/>
              <a:t> </a:t>
            </a:r>
            <a:r>
              <a:rPr lang="en-US" dirty="0" err="1"/>
              <a:t>bulabilirsiniz</a:t>
            </a:r>
            <a:r>
              <a:rPr lang="en-US" dirty="0"/>
              <a:t>.</a:t>
            </a:r>
          </a:p>
          <a:p>
            <a:r>
              <a:rPr lang="en-US" dirty="0"/>
              <a:t>Bu </a:t>
            </a:r>
            <a:r>
              <a:rPr lang="en-US" dirty="0" err="1"/>
              <a:t>eğitimler</a:t>
            </a:r>
            <a:r>
              <a:rPr lang="en-US" dirty="0"/>
              <a:t>,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yazma</a:t>
            </a:r>
            <a:r>
              <a:rPr lang="en-US" dirty="0"/>
              <a:t> ve </a:t>
            </a:r>
            <a:r>
              <a:rPr lang="en-US" dirty="0" err="1"/>
              <a:t>yönetme</a:t>
            </a:r>
            <a:r>
              <a:rPr lang="en-US" dirty="0"/>
              <a:t> </a:t>
            </a:r>
            <a:r>
              <a:rPr lang="en-US" dirty="0" err="1"/>
              <a:t>becerilerinizi</a:t>
            </a:r>
            <a:r>
              <a:rPr lang="en-US" dirty="0"/>
              <a:t> </a:t>
            </a:r>
            <a:r>
              <a:rPr lang="en-US" dirty="0" err="1"/>
              <a:t>geliştirmek</a:t>
            </a:r>
            <a:r>
              <a:rPr lang="en-US" dirty="0"/>
              <a:t> için </a:t>
            </a:r>
            <a:r>
              <a:rPr lang="en-US" dirty="0" err="1"/>
              <a:t>fırsatlar</a:t>
            </a:r>
            <a:r>
              <a:rPr lang="en-US" dirty="0"/>
              <a:t> </a:t>
            </a:r>
            <a:r>
              <a:rPr lang="en-US" dirty="0" err="1"/>
              <a:t>sunar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buNone/>
            </a:pPr>
            <a:r>
              <a:rPr lang="en-US" b="1" dirty="0" err="1"/>
              <a:t>Youthpass</a:t>
            </a:r>
            <a:r>
              <a:rPr lang="en-US" b="1" dirty="0"/>
              <a:t> </a:t>
            </a:r>
            <a:r>
              <a:rPr lang="en-US" b="1" dirty="0" err="1"/>
              <a:t>Bağlantısı</a:t>
            </a:r>
            <a:r>
              <a:rPr lang="en-US" b="1" dirty="0"/>
              <a:t> ve Proje </a:t>
            </a:r>
            <a:r>
              <a:rPr lang="en-US" b="1" dirty="0" err="1"/>
              <a:t>Ortaklarını</a:t>
            </a:r>
            <a:r>
              <a:rPr lang="en-US" b="1" dirty="0"/>
              <a:t> </a:t>
            </a:r>
            <a:r>
              <a:rPr lang="en-US" b="1" dirty="0" err="1"/>
              <a:t>Bulma</a:t>
            </a:r>
            <a:r>
              <a:rPr lang="en-US" b="1" dirty="0"/>
              <a:t> </a:t>
            </a:r>
            <a:r>
              <a:rPr lang="en-US" b="1" dirty="0" err="1"/>
              <a:t>Yolları</a:t>
            </a:r>
            <a:r>
              <a:rPr lang="en-US" b="1" dirty="0"/>
              <a:t>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Youthpass</a:t>
            </a:r>
            <a:r>
              <a:rPr lang="en-US" b="1" dirty="0"/>
              <a:t>:</a:t>
            </a:r>
            <a:r>
              <a:rPr lang="en-US" dirty="0"/>
              <a:t> Erasmus+ </a:t>
            </a:r>
            <a:r>
              <a:rPr lang="en-US" dirty="0" err="1"/>
              <a:t>Gençlik</a:t>
            </a:r>
            <a:r>
              <a:rPr lang="en-US" dirty="0"/>
              <a:t> </a:t>
            </a:r>
            <a:r>
              <a:rPr lang="en-US" dirty="0" err="1"/>
              <a:t>projelerine</a:t>
            </a:r>
            <a:r>
              <a:rPr lang="en-US" dirty="0"/>
              <a:t> </a:t>
            </a:r>
            <a:r>
              <a:rPr lang="en-US" dirty="0" err="1"/>
              <a:t>katılan</a:t>
            </a:r>
            <a:r>
              <a:rPr lang="en-US" dirty="0"/>
              <a:t> </a:t>
            </a:r>
            <a:r>
              <a:rPr lang="en-US" dirty="0" err="1"/>
              <a:t>gençlerin</a:t>
            </a:r>
            <a:r>
              <a:rPr lang="en-US" dirty="0"/>
              <a:t> </a:t>
            </a:r>
            <a:r>
              <a:rPr lang="en-US" dirty="0" err="1"/>
              <a:t>kazandıkları</a:t>
            </a:r>
            <a:r>
              <a:rPr lang="en-US" dirty="0"/>
              <a:t> </a:t>
            </a:r>
            <a:r>
              <a:rPr lang="en-US" dirty="0" err="1"/>
              <a:t>yetkinlikleri</a:t>
            </a:r>
            <a:r>
              <a:rPr lang="en-US" dirty="0"/>
              <a:t> ve </a:t>
            </a:r>
            <a:r>
              <a:rPr lang="en-US" dirty="0" err="1"/>
              <a:t>öğrenme</a:t>
            </a:r>
            <a:r>
              <a:rPr lang="en-US" dirty="0"/>
              <a:t> </a:t>
            </a:r>
            <a:r>
              <a:rPr lang="en-US" dirty="0" err="1"/>
              <a:t>çıktılarını</a:t>
            </a:r>
            <a:r>
              <a:rPr lang="en-US" dirty="0"/>
              <a:t> </a:t>
            </a:r>
            <a:r>
              <a:rPr lang="en-US" dirty="0" err="1"/>
              <a:t>belgeleyen</a:t>
            </a:r>
            <a:r>
              <a:rPr lang="en-US" dirty="0"/>
              <a:t>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sertifikadır</a:t>
            </a:r>
            <a:r>
              <a:rPr lang="en-US" dirty="0"/>
              <a:t>. SALTO-YOUTH, </a:t>
            </a:r>
            <a:r>
              <a:rPr lang="en-US" dirty="0" err="1"/>
              <a:t>Youthpass</a:t>
            </a:r>
            <a:r>
              <a:rPr lang="en-US" dirty="0"/>
              <a:t> </a:t>
            </a:r>
            <a:r>
              <a:rPr lang="en-US" dirty="0" err="1"/>
              <a:t>sürecini</a:t>
            </a:r>
            <a:r>
              <a:rPr lang="en-US" dirty="0"/>
              <a:t> ve </a:t>
            </a:r>
            <a:r>
              <a:rPr lang="en-US" dirty="0" err="1"/>
              <a:t>araçlarını</a:t>
            </a:r>
            <a:r>
              <a:rPr lang="en-US" dirty="0"/>
              <a:t> </a:t>
            </a:r>
            <a:r>
              <a:rPr lang="en-US" dirty="0" err="1"/>
              <a:t>yönetir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Proje </a:t>
            </a:r>
            <a:r>
              <a:rPr lang="en-US" b="1" dirty="0" err="1"/>
              <a:t>Ortağı</a:t>
            </a:r>
            <a:r>
              <a:rPr lang="en-US" b="1" dirty="0"/>
              <a:t> </a:t>
            </a:r>
            <a:r>
              <a:rPr lang="en-US" b="1" dirty="0" err="1"/>
              <a:t>Bulma</a:t>
            </a:r>
            <a:r>
              <a:rPr lang="en-US" b="1" dirty="0"/>
              <a:t> (</a:t>
            </a:r>
            <a:r>
              <a:rPr lang="en-US" b="1" dirty="0" err="1"/>
              <a:t>Otlas</a:t>
            </a:r>
            <a:r>
              <a:rPr lang="en-US" b="1" dirty="0"/>
              <a:t>):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SALTO-YOUTH </a:t>
            </a:r>
            <a:r>
              <a:rPr lang="en-US" dirty="0" err="1"/>
              <a:t>hesabınıza</a:t>
            </a:r>
            <a:r>
              <a:rPr lang="en-US" dirty="0"/>
              <a:t> </a:t>
            </a:r>
            <a:r>
              <a:rPr lang="en-US" dirty="0" err="1"/>
              <a:t>giriş</a:t>
            </a:r>
            <a:r>
              <a:rPr lang="en-US" dirty="0"/>
              <a:t> </a:t>
            </a:r>
            <a:r>
              <a:rPr lang="en-US" dirty="0" err="1"/>
              <a:t>yapın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"</a:t>
            </a:r>
            <a:r>
              <a:rPr lang="en-US" dirty="0" err="1"/>
              <a:t>Otlas</a:t>
            </a:r>
            <a:r>
              <a:rPr lang="en-US" dirty="0"/>
              <a:t> - Partner Finding" </a:t>
            </a:r>
            <a:r>
              <a:rPr lang="en-US" dirty="0" err="1"/>
              <a:t>bölümüne</a:t>
            </a:r>
            <a:r>
              <a:rPr lang="en-US" dirty="0"/>
              <a:t> </a:t>
            </a:r>
            <a:r>
              <a:rPr lang="en-US" dirty="0" err="1"/>
              <a:t>gidin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"Find </a:t>
            </a:r>
            <a:r>
              <a:rPr lang="en-US" dirty="0" err="1"/>
              <a:t>organisations</a:t>
            </a:r>
            <a:r>
              <a:rPr lang="en-US" dirty="0"/>
              <a:t>" veya "Find people" </a:t>
            </a:r>
            <a:r>
              <a:rPr lang="en-US" dirty="0" err="1"/>
              <a:t>seçeneklerini</a:t>
            </a:r>
            <a:r>
              <a:rPr lang="en-US" dirty="0"/>
              <a:t> </a:t>
            </a:r>
            <a:r>
              <a:rPr lang="en-US" dirty="0" err="1"/>
              <a:t>kullanarak</a:t>
            </a:r>
            <a:r>
              <a:rPr lang="en-US" dirty="0"/>
              <a:t> </a:t>
            </a:r>
            <a:r>
              <a:rPr lang="en-US" dirty="0" err="1"/>
              <a:t>potansiyel</a:t>
            </a:r>
            <a:r>
              <a:rPr lang="en-US" dirty="0"/>
              <a:t> </a:t>
            </a:r>
            <a:r>
              <a:rPr lang="en-US" dirty="0" err="1"/>
              <a:t>ortakları</a:t>
            </a:r>
            <a:r>
              <a:rPr lang="en-US" dirty="0"/>
              <a:t> </a:t>
            </a:r>
            <a:r>
              <a:rPr lang="en-US" dirty="0" err="1"/>
              <a:t>arayabilirsiniz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Ülke</a:t>
            </a:r>
            <a:r>
              <a:rPr lang="en-US" dirty="0"/>
              <a:t>,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konusu</a:t>
            </a:r>
            <a:r>
              <a:rPr lang="en-US" dirty="0"/>
              <a:t>, </a:t>
            </a:r>
            <a:r>
              <a:rPr lang="en-US" dirty="0" err="1"/>
              <a:t>hedef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gibi </a:t>
            </a:r>
            <a:r>
              <a:rPr lang="en-US" dirty="0" err="1"/>
              <a:t>filtelerle</a:t>
            </a:r>
            <a:r>
              <a:rPr lang="en-US" dirty="0"/>
              <a:t> </a:t>
            </a:r>
            <a:r>
              <a:rPr lang="en-US" dirty="0" err="1"/>
              <a:t>aramanızı</a:t>
            </a:r>
            <a:r>
              <a:rPr lang="en-US" dirty="0"/>
              <a:t> </a:t>
            </a:r>
            <a:r>
              <a:rPr lang="en-US" dirty="0" err="1"/>
              <a:t>daraltabilirsiniz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Kendi </a:t>
            </a:r>
            <a:r>
              <a:rPr lang="en-US" dirty="0" err="1"/>
              <a:t>kurumunuzu</a:t>
            </a:r>
            <a:r>
              <a:rPr lang="en-US" dirty="0"/>
              <a:t> ve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fikrinizi</a:t>
            </a:r>
            <a:r>
              <a:rPr lang="en-US" dirty="0"/>
              <a:t> de "Place an offer" </a:t>
            </a:r>
            <a:r>
              <a:rPr lang="en-US" dirty="0" err="1"/>
              <a:t>seçeneği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yayınlayarak</a:t>
            </a:r>
            <a:r>
              <a:rPr lang="en-US" dirty="0"/>
              <a:t> </a:t>
            </a:r>
            <a:r>
              <a:rPr lang="en-US" dirty="0" err="1"/>
              <a:t>ortakların</a:t>
            </a:r>
            <a:r>
              <a:rPr lang="en-US" dirty="0"/>
              <a:t> size </a:t>
            </a:r>
            <a:r>
              <a:rPr lang="en-US" dirty="0" err="1"/>
              <a:t>ulaşmasını</a:t>
            </a:r>
            <a:r>
              <a:rPr lang="en-US" dirty="0"/>
              <a:t> </a:t>
            </a:r>
            <a:r>
              <a:rPr lang="en-US" dirty="0" err="1"/>
              <a:t>sağlayabilirsiniz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2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6F2D8-3930-7A0A-2E4B-678FD163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83C3A-922B-B59E-7409-FE8985398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1F5E9-67D9-CA3C-EDE6-5629AA7E7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5412F-7980-D45F-D2DE-6C13EE697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3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7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7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8FCD1-0503-CBF2-6B53-7A43D2504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B353A-BA0E-9D39-3FF7-B8CC652F2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0BB68-88A4-E969-1C02-FF1B97404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1062B-7228-0F17-F4FA-E34E093BB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2EC76-6F28-4192-987A-406223C4C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2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8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/>
              <a:t>Başvuru</a:t>
            </a:r>
            <a:r>
              <a:rPr lang="en-GB" sz="2800" dirty="0"/>
              <a:t> </a:t>
            </a:r>
            <a:r>
              <a:rPr lang="en-GB" sz="2800" dirty="0" err="1"/>
              <a:t>tarihinde</a:t>
            </a:r>
            <a:r>
              <a:rPr lang="en-GB" sz="2800" dirty="0"/>
              <a:t> </a:t>
            </a:r>
            <a:r>
              <a:rPr lang="en-GB" sz="2800" b="1" dirty="0"/>
              <a:t>18 </a:t>
            </a:r>
            <a:r>
              <a:rPr lang="en-GB" sz="2800" b="1" dirty="0" err="1"/>
              <a:t>yaşında</a:t>
            </a:r>
            <a:r>
              <a:rPr lang="en-GB" sz="2800" dirty="0"/>
              <a:t> </a:t>
            </a:r>
            <a:r>
              <a:rPr lang="en-GB" sz="2800" dirty="0" err="1"/>
              <a:t>olmak</a:t>
            </a:r>
            <a:r>
              <a:rPr lang="en-GB" sz="2800" dirty="0"/>
              <a:t> (Her </a:t>
            </a:r>
            <a:r>
              <a:rPr lang="en-GB" sz="2800" dirty="0" err="1"/>
              <a:t>başvuru</a:t>
            </a:r>
            <a:r>
              <a:rPr lang="en-GB" sz="2800" dirty="0"/>
              <a:t> </a:t>
            </a:r>
            <a:r>
              <a:rPr lang="en-GB" sz="2800" dirty="0" err="1"/>
              <a:t>döneminde</a:t>
            </a:r>
            <a:r>
              <a:rPr lang="en-GB" sz="2800" dirty="0"/>
              <a:t> </a:t>
            </a:r>
            <a:r>
              <a:rPr lang="en-GB" sz="2800" dirty="0" err="1"/>
              <a:t>doğum</a:t>
            </a:r>
            <a:r>
              <a:rPr lang="en-GB" sz="2800" dirty="0"/>
              <a:t> </a:t>
            </a:r>
            <a:r>
              <a:rPr lang="en-GB" sz="2800" dirty="0" err="1"/>
              <a:t>tarihi</a:t>
            </a:r>
            <a:r>
              <a:rPr lang="en-GB" sz="2800" dirty="0"/>
              <a:t> </a:t>
            </a:r>
            <a:r>
              <a:rPr lang="en-GB" sz="2800" dirty="0" err="1"/>
              <a:t>aralığı</a:t>
            </a:r>
            <a:r>
              <a:rPr lang="en-GB" sz="2800" dirty="0"/>
              <a:t> </a:t>
            </a:r>
            <a:r>
              <a:rPr lang="en-GB" sz="2800" dirty="0" err="1"/>
              <a:t>ilan</a:t>
            </a:r>
            <a:r>
              <a:rPr lang="en-GB" sz="2800" dirty="0"/>
              <a:t> </a:t>
            </a:r>
            <a:r>
              <a:rPr lang="en-GB" sz="2800" dirty="0" err="1"/>
              <a:t>edilir</a:t>
            </a:r>
            <a:r>
              <a:rPr lang="en-GB" sz="2800" dirty="0"/>
              <a:t>; </a:t>
            </a:r>
            <a:r>
              <a:rPr lang="en-GB" sz="2800" dirty="0" err="1"/>
              <a:t>örneğin</a:t>
            </a:r>
            <a:r>
              <a:rPr lang="en-GB" sz="2800" dirty="0"/>
              <a:t> 2026 </a:t>
            </a:r>
            <a:r>
              <a:rPr lang="en-GB" sz="2800" dirty="0" err="1"/>
              <a:t>turları</a:t>
            </a:r>
            <a:r>
              <a:rPr lang="en-GB" sz="2800" dirty="0"/>
              <a:t> </a:t>
            </a:r>
            <a:r>
              <a:rPr lang="en-GB" sz="2800" dirty="0" err="1"/>
              <a:t>için</a:t>
            </a:r>
            <a:r>
              <a:rPr lang="en-GB" sz="2800" dirty="0"/>
              <a:t> 2007 </a:t>
            </a:r>
            <a:r>
              <a:rPr lang="en-GB" sz="2800" dirty="0" err="1"/>
              <a:t>doğumlular</a:t>
            </a:r>
            <a:r>
              <a:rPr lang="en-GB" sz="2800" dirty="0"/>
              <a:t> </a:t>
            </a:r>
            <a:r>
              <a:rPr lang="en-GB" sz="2800" dirty="0" err="1"/>
              <a:t>başvurabilmiştir</a:t>
            </a:r>
            <a:r>
              <a:rPr lang="en-GB" sz="2800" dirty="0"/>
              <a:t>).</a:t>
            </a:r>
            <a:r>
              <a:rPr lang="tr-TR" sz="2800" dirty="0"/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Avrupa </a:t>
            </a:r>
            <a:r>
              <a:rPr kumimoji="0" lang="tr-T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konmisyonu</a:t>
            </a: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bu programı gençlerin reşit olmalarını ve </a:t>
            </a:r>
            <a:r>
              <a:rPr kumimoji="0" lang="tr-T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avrupa</a:t>
            </a: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vatandaşlığına adım atmalarını kutlama amacıyla tasarlamıştır.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4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2EC76-6F28-4192-987A-406223C4C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li 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 Üçgen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sim Yer Tutucusu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 title="Başlık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sp>
        <p:nvSpPr>
          <p:cNvPr id="3" name="Alt Başlık 2" title="Alt Başlık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ALT BAŞLIĞI DÜZENLEMEK İÇİN TIKLAYIN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82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 Üçgen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 title="Başlık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sp>
        <p:nvSpPr>
          <p:cNvPr id="3" name="Alt Başlık 2" title="Alt Başlık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ASIL ALT BAŞLIK STİLİNİ DÜZENLEMEK İÇİN TIKLAYIN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50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 Üçgen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17" name="Paralelkenar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Başlık 1" title="Başlık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sp>
        <p:nvSpPr>
          <p:cNvPr id="101" name="Metin Yer Tutucusu 2" title="Alt Başlık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/>
              <a:t>ASIL METİN STİLLERİNİ DÜZENLE</a:t>
            </a:r>
          </a:p>
        </p:txBody>
      </p: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elkenar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tr-TR" noProof="0"/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elkenar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91898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Çapraz Şerit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kenar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elkenar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27" name="Başlık 1" title="Başlık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  <p:sp>
        <p:nvSpPr>
          <p:cNvPr id="29" name="İçerik Yer Tutucusu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221677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Çapraz Şerit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kenar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elkenar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27" name="Başlık 1" title="Başlık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15" name="İçerik Yer Tutucusu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45907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Çapraz Şerit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kenar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elkenar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27" name="Başlık 1" title="Başlık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  <p:sp>
        <p:nvSpPr>
          <p:cNvPr id="18" name="Metin Yer Tutucusu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20" name="Metin Yer Tutucusu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21" name="İçerik Yer Tutucusu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24" name="İçerik Yer Tutucusu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74884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 Üçgen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 title="Başlık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Yer Tutucusu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42360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 Üçgen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 title="Başlık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Yer Tutucusu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12" name="Resim Yer Tutucusu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/>
              <a:t>Resim eklemek için simgeye tıklayın</a:t>
            </a:r>
          </a:p>
        </p:txBody>
      </p:sp>
    </p:spTree>
    <p:extLst>
      <p:ext uri="{BB962C8B-B14F-4D97-AF65-F5344CB8AC3E}">
        <p14:creationId xmlns:p14="http://schemas.microsoft.com/office/powerpoint/2010/main" val="254304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Çapraz Şerit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elkenar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30" name="Paralelkenar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235262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tin Kutusu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Çapraz Şerit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Düz Bağlayıcı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kenar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31" name="Paralelkenar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33" name="Başlık 1" title="Başlık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423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217615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li 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 Üçgen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17" name="Paralelkenar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Başlık 1" title="Başlık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sp>
        <p:nvSpPr>
          <p:cNvPr id="101" name="Metin Yer Tutucusu 2" title="Alt Başlık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/>
              <a:t>ASIL METİN STİLLERİNİ DÜZENLE</a:t>
            </a:r>
          </a:p>
        </p:txBody>
      </p: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elkenar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tr-TR" noProof="0"/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sim Yer Tutucusu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elkenar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421907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89098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63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90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76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34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0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9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65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5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in Düzen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 title="Madde İşaretleri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24" name="Dik Üçgen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25" name="Paralelkenar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tr-TR" noProof="0"/>
          </a:p>
        </p:txBody>
      </p:sp>
      <p:cxnSp>
        <p:nvCxnSpPr>
          <p:cNvPr id="34" name="Düz Bağlayıcı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Yer Tutucusu 4" title="Alt Başlık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tr-TR" noProof="0"/>
              <a:t>ALT BAŞLIK STİLİ İÇİN TIKLAYIN</a:t>
            </a:r>
          </a:p>
        </p:txBody>
      </p:sp>
      <p:sp>
        <p:nvSpPr>
          <p:cNvPr id="2" name="Başlık 1" title="Başlık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Düzenlemek için tıklayın </a:t>
            </a:r>
            <a:br>
              <a:rPr lang="tr-TR" noProof="0"/>
            </a:br>
            <a:r>
              <a:rPr lang="tr-TR" noProof="0"/>
              <a:t>Ana Başlık Stili </a:t>
            </a:r>
          </a:p>
        </p:txBody>
      </p:sp>
      <p:sp>
        <p:nvSpPr>
          <p:cNvPr id="15" name="Resim Yer Tutucusu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77322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83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11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496C6-3152-46BD-85D3-476282299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763043-0967-4231-8684-90EB097ED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975393-CE5A-41CB-B887-F18C1C3A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1A7FC95-F402-417F-943D-55983E21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18A098-C1B2-4F96-B604-63B223E3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2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B5B153-EC14-4414-9065-7BE41DC4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6851BE-30A1-4769-8A19-373D0194A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41D18CF-D0C2-4F39-B941-0D668A29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9862C8-C26A-4C4A-BA65-A841BBF9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FEFE13D-87C9-47EF-8EAC-86920600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38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7EDC6A-7A0D-45C9-A673-9B978C77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FFAF3C-88BB-4EAA-990C-25E1C1DA6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CADC6D-0830-47FD-A7F6-C96842E2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918BD62-858A-4C6E-8F62-FBC4884A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0E8DCCA-2E40-4D26-BC6B-747238D7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82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EB2A7F-13EA-4E81-A41B-D3CA5FE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22F1F2-1B03-4D55-A291-4CCB5CBBE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F8B8160-4074-46B2-A579-00F63359E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686552-BF33-42EC-B71D-AF593B9D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2C7BE0-09D5-4504-804C-A9C32862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B091039-910D-407E-B829-6C5E6BA1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853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1E0283-D4FD-40B2-A1C2-1BB92634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F7E796-B322-4727-BE48-5DA89C274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40DBEE9-89FB-4791-9B8E-6E1B116D9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0C4B9E4-D5C0-4C50-AC33-C58ADF10A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D2B86C0-9767-47CD-A2F4-E82A537EF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48C1C7D-E49E-44AF-B03B-C8C8080E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A35FE22-79EC-4A89-88CC-729B865B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5436CE6-2D71-4A0C-B4B3-D4B64C19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26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951B07-D288-427E-98C3-B216DC1D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AF60593-3911-4BD7-A965-CC00081C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CD37A84-E1F2-45B0-824D-4148A759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AE30933-5525-4419-AB03-FD723529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992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FF9998A-E062-4B99-9C58-8D1B10D3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7841461-C571-41C7-97D5-98043B77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DE4D926-E2C9-4827-9EBA-155BEE68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74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C5A311-B236-483E-99B0-5E750987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7C82E7-58E4-42CC-8768-E1FA50C7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6E046FE-6153-48AC-932B-32D74ACFE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4715A1D-9850-4BF4-AC9A-54B17B83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7E1F1A1-ED86-42F7-B3F9-6D29B830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CBEA036-3721-420B-B94E-265BFD01F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5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in Düzen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ağ Üçgen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18" name="Resim Yer Tutucusu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3" name="İçerik Yer Tutucusu 2" title="Madde İşaretleri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25" name="Paralelkenar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tr-TR" noProof="0"/>
          </a:p>
        </p:txBody>
      </p:sp>
      <p:cxnSp>
        <p:nvCxnSpPr>
          <p:cNvPr id="34" name="Düz Bağlayıcı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Yer Tutucusu 4" title="Alt Başlık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tr-TR" noProof="0"/>
              <a:t>ALT BAŞLIK STİLİ İÇİN TIKLAYIN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Başlık 1" title="Başlık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Düzenlemek için tıklayın </a:t>
            </a:r>
            <a:br>
              <a:rPr lang="tr-TR" noProof="0"/>
            </a:br>
            <a:r>
              <a:rPr lang="tr-TR" noProof="0"/>
              <a:t>Ana Başlık Stili 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893856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2892DB-CBB2-43CB-836B-F91DA7A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4805293-1DF8-4E22-8668-E4E27E7B8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8C0527C-0A79-4E67-8218-7C0C46B6D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2FA2297-5ED7-4834-818F-717BFFF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88DD63F-D0C8-4541-8F30-5AACC0D2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F4EED1A-7B7D-4B0E-9E96-9F8B13C9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67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1099D1-C12E-43FF-8A1C-F71FAA01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FA658FE-10E5-49C6-9467-2E554769B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910030-A153-4637-BBA7-C415E5E1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4721BE-6DE1-44C8-A30F-21E97100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27109C-88F3-4AB9-9A5D-6A05DA34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36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21512BD-FF90-4B61-938C-F92A360B1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3E6C91F-75C2-4AE5-9949-12304B7FC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C031863-B232-48BC-A62B-C3272902E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8C0D47-2CF9-417C-88AD-6C40C782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E09959-3E53-4CA6-B6EA-65047660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08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yazı ile 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Çapraz Şerit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kenar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17" name="Metin Yer Tutucusu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18" name="İçerik Yer Tutucusu 3" title="Madde İşaretleri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tr-TR" noProof="0"/>
              <a:t>Asıl metin stillerini düzenlemek için tıklayın</a:t>
            </a:r>
          </a:p>
          <a:p>
            <a:pPr lvl="1" rtl="0">
              <a:buClr>
                <a:schemeClr val="accent2"/>
              </a:buClr>
            </a:pPr>
            <a:r>
              <a:rPr lang="tr-TR" noProof="0"/>
              <a:t>İkinci düzey</a:t>
            </a:r>
          </a:p>
          <a:p>
            <a:pPr lvl="2" rtl="0">
              <a:buClr>
                <a:schemeClr val="accent2"/>
              </a:buClr>
            </a:pPr>
            <a:r>
              <a:rPr lang="tr-TR" noProof="0"/>
              <a:t>Üçüncü düzey</a:t>
            </a:r>
          </a:p>
          <a:p>
            <a:pPr lvl="3" rtl="0">
              <a:buClr>
                <a:schemeClr val="accent2"/>
              </a:buClr>
            </a:pPr>
            <a:r>
              <a:rPr lang="tr-TR" noProof="0"/>
              <a:t>Dördüncü düzey</a:t>
            </a:r>
          </a:p>
          <a:p>
            <a:pPr lvl="4" rtl="0">
              <a:buClr>
                <a:schemeClr val="accent2"/>
              </a:buClr>
            </a:pPr>
            <a:r>
              <a:rPr lang="tr-TR" noProof="0"/>
              <a:t>Beşinci düzey</a:t>
            </a:r>
          </a:p>
        </p:txBody>
      </p:sp>
      <p:sp>
        <p:nvSpPr>
          <p:cNvPr id="19" name="Metin Yer Tutucusu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20" name="İçerik Yer Tutucusu 5" title="Madde İşaretleri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tr-TR" noProof="0"/>
              <a:t>Asıl metin stillerini düzenlemek için tıklayın</a:t>
            </a:r>
          </a:p>
          <a:p>
            <a:pPr lvl="1" rtl="0">
              <a:buClr>
                <a:schemeClr val="accent2"/>
              </a:buClr>
            </a:pPr>
            <a:r>
              <a:rPr lang="tr-TR" noProof="0"/>
              <a:t>İkinci düzey</a:t>
            </a:r>
          </a:p>
          <a:p>
            <a:pPr lvl="2" rtl="0">
              <a:buClr>
                <a:schemeClr val="accent2"/>
              </a:buClr>
            </a:pPr>
            <a:r>
              <a:rPr lang="tr-TR" noProof="0"/>
              <a:t>Üçüncü düzey</a:t>
            </a:r>
          </a:p>
          <a:p>
            <a:pPr lvl="3" rtl="0">
              <a:buClr>
                <a:schemeClr val="accent2"/>
              </a:buClr>
            </a:pPr>
            <a:r>
              <a:rPr lang="tr-TR" noProof="0"/>
              <a:t>Dördüncü düzey</a:t>
            </a:r>
          </a:p>
          <a:p>
            <a:pPr lvl="4" rtl="0">
              <a:buClr>
                <a:schemeClr val="accent2"/>
              </a:buClr>
            </a:pPr>
            <a:r>
              <a:rPr lang="tr-TR" noProof="0"/>
              <a:t>Beşinci düzey</a:t>
            </a:r>
          </a:p>
        </p:txBody>
      </p:sp>
      <p:sp>
        <p:nvSpPr>
          <p:cNvPr id="24" name="Metin Yer Tutucusu 4" title="Alt Başlık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tr-TR" noProof="0"/>
              <a:t>ALT BAŞLIK STİLİ İÇİN TIKLAYIN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elkenar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27" name="Başlık 1" title="Başlık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</p:spTree>
    <p:extLst>
      <p:ext uri="{BB962C8B-B14F-4D97-AF65-F5344CB8AC3E}">
        <p14:creationId xmlns:p14="http://schemas.microsoft.com/office/powerpoint/2010/main" val="4051851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etin Kutusu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Çapraz Şerit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Düz Bağlayıcı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elkenar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33" name="Paralelkenar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tr-TR" noProof="0"/>
          </a:p>
        </p:txBody>
      </p:sp>
      <p:sp>
        <p:nvSpPr>
          <p:cNvPr id="34" name="Metin Yer Tutucusu 4" title="Alt Başlık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tr-TR" noProof="0"/>
              <a:t>ALT BAŞLIK STİLİ İÇİN TIKLAYIN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17" name="Başlık 1" title="Başlık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tr-TR" noProof="0"/>
              <a:t>Metin buraya gelir</a:t>
            </a:r>
          </a:p>
        </p:txBody>
      </p:sp>
      <p:sp>
        <p:nvSpPr>
          <p:cNvPr id="20" name="Grafik Yer Tutucusu 2" title="Grafik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tr-TR" noProof="0"/>
              <a:t>Grafik eklemek için simgeye tıklayın</a:t>
            </a:r>
          </a:p>
        </p:txBody>
      </p:sp>
    </p:spTree>
    <p:extLst>
      <p:ext uri="{BB962C8B-B14F-4D97-AF65-F5344CB8AC3E}">
        <p14:creationId xmlns:p14="http://schemas.microsoft.com/office/powerpoint/2010/main" val="303805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o Yer Tutucusu 11" title="Tablo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tr-TR" noProof="0"/>
              <a:t>Tablo eklemek için simgeye tıklayın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r-TR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Çapraz Şerit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elkenar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noProof="0"/>
            </a:p>
          </p:txBody>
        </p:sp>
      </p:grpSp>
      <p:sp>
        <p:nvSpPr>
          <p:cNvPr id="36" name="Paralelkenar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tr-TR" noProof="0"/>
          </a:p>
        </p:txBody>
      </p:sp>
      <p:sp>
        <p:nvSpPr>
          <p:cNvPr id="37" name="Metin Yer Tutucusu 4" title="Alt Başlık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tr-TR" noProof="0"/>
              <a:t>ALT BAŞLIK STİLİ İÇİN TIKLAYIN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17" name="Başlık 1" title="Başlık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Ana Başlık Stilini Düzenlemek İçin Tıklayın </a:t>
            </a:r>
          </a:p>
        </p:txBody>
      </p:sp>
    </p:spTree>
    <p:extLst>
      <p:ext uri="{BB962C8B-B14F-4D97-AF65-F5344CB8AC3E}">
        <p14:creationId xmlns:p14="http://schemas.microsoft.com/office/powerpoint/2010/main" val="65087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üyük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 Üçgen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5" name="Resim Yer Tutucusu 31" title="Resim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noProof="0"/>
              <a:t>Resmi Buraya Ekleyin veya Sürükleyip Bırakın</a:t>
            </a: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aşlık 1" title="Başlık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Buraya Başlık Ekleyin</a:t>
            </a:r>
          </a:p>
        </p:txBody>
      </p:sp>
    </p:spTree>
    <p:extLst>
      <p:ext uri="{BB962C8B-B14F-4D97-AF65-F5344CB8AC3E}">
        <p14:creationId xmlns:p14="http://schemas.microsoft.com/office/powerpoint/2010/main" val="2201719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title="Başlık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Asıl Başlık Stilini Düzenlemek İçin Tıklayın</a:t>
            </a:r>
          </a:p>
        </p:txBody>
      </p:sp>
      <p:sp>
        <p:nvSpPr>
          <p:cNvPr id="9" name="Metin Yer Tutucusu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Ad</a:t>
            </a:r>
          </a:p>
        </p:txBody>
      </p:sp>
      <p:sp>
        <p:nvSpPr>
          <p:cNvPr id="10" name="Metin Yer Tutucusu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Telefon Numarası</a:t>
            </a:r>
          </a:p>
        </p:txBody>
      </p:sp>
      <p:sp>
        <p:nvSpPr>
          <p:cNvPr id="11" name="Metin Yer Tutucusu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E-posta </a:t>
            </a:r>
          </a:p>
        </p:txBody>
      </p:sp>
      <p:sp>
        <p:nvSpPr>
          <p:cNvPr id="13" name="Metin Yer Tutucusu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tr-TR" noProof="0"/>
              <a:t>Şirket Web Sitesi</a:t>
            </a:r>
          </a:p>
        </p:txBody>
      </p:sp>
      <p:sp>
        <p:nvSpPr>
          <p:cNvPr id="14" name="Şekil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tr-TR" noProof="0"/>
          </a:p>
        </p:txBody>
      </p:sp>
      <p:sp>
        <p:nvSpPr>
          <p:cNvPr id="15" name="Şekil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tr-TR" noProof="0"/>
          </a:p>
        </p:txBody>
      </p:sp>
      <p:sp>
        <p:nvSpPr>
          <p:cNvPr id="19" name="Şekil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tr-TR" noProof="0"/>
          </a:p>
        </p:txBody>
      </p:sp>
      <p:sp>
        <p:nvSpPr>
          <p:cNvPr id="20" name="Şekil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tr-TR" noProof="0"/>
          </a:p>
        </p:txBody>
      </p:sp>
      <p:sp>
        <p:nvSpPr>
          <p:cNvPr id="21" name="Dik Üçgen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sim Yer Tutucusu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</p:spTree>
    <p:extLst>
      <p:ext uri="{BB962C8B-B14F-4D97-AF65-F5344CB8AC3E}">
        <p14:creationId xmlns:p14="http://schemas.microsoft.com/office/powerpoint/2010/main" val="4179984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tr-TR" noProof="0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9" name="Başlık Yer Tutucusu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76260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76000">
              <a:srgbClr val="D4D4D4"/>
            </a:gs>
            <a:gs pos="18000">
              <a:srgbClr val="D6D6D6"/>
            </a:gs>
            <a:gs pos="4400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E0D3A-CF5F-4F18-A980-776678958FA0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7F8E-576B-4ED2-8C27-42A5CD617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1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EE55E09-3BC6-4AB2-BF60-376AB57C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GB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03E6CFC-B539-49EA-93CF-B868198DF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43720D-58A7-4202-936C-49C9957AE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83DF05-08B1-461E-AFA8-56E73C2F7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AB Projeleri Ofisi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EE27D3-5635-4C05-98EC-80EEE0A52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B2FED-31B8-4385-99C9-6926B87A1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4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.emf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youth.europa.eu/news/save-date-next-discovereu-call_en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emf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youth.europa.eu/solidarity/register/check_en" TargetMode="External"/><Relationship Id="rId5" Type="http://schemas.openxmlformats.org/officeDocument/2006/relationships/hyperlink" Target="https://youth.europa.eu/home_en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eurodesk.ua.gov.tr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ebgate.ec.europa.eu/cas/login?loginRequestId=ECAS_LR-8992690-EP6xVFVBISDQ2lIkZEMi2lzqs42FPeyOVjE21AzXJqZ2lzXw3CGfESIhMKRJ8tcPCK5OIW9DrpKtk1GSm3IJYFW-POMaLlcnzRyBWdIPCc2lJG-qSm25znqfzqDZlSznXWLvzlG1gU8hnhWvcl43peW5ti6XaVNJ1iCMj3HipYzq7iyaTVVjxRzqcFcDnuuSMn1ByWG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www.salto-youth.ne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hyperlink" Target="https://www.salto-youth.net/mysalto/login/" TargetMode="Externa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5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diagramData" Target="../diagrams/data2.xml"/><Relationship Id="rId5" Type="http://schemas.openxmlformats.org/officeDocument/2006/relationships/image" Target="../media/image1.png"/><Relationship Id="rId10" Type="http://schemas.microsoft.com/office/2007/relationships/diagramDrawing" Target="../diagrams/drawing2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85" y="5156072"/>
            <a:ext cx="7826744" cy="978729"/>
          </a:xfrm>
        </p:spPr>
        <p:txBody>
          <a:bodyPr rtlCol="0">
            <a:noAutofit/>
          </a:bodyPr>
          <a:lstStyle/>
          <a:p>
            <a:pPr rtl="0"/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/>
              <a:t>F. Aslınur OKAY ÇELİK – </a:t>
            </a:r>
            <a:r>
              <a:rPr lang="tr-TR" sz="2000" dirty="0"/>
              <a:t>Koordinatör Yardımcısı</a:t>
            </a:r>
            <a:br>
              <a:rPr lang="en-US" sz="2000" b="1" dirty="0"/>
            </a:br>
            <a:r>
              <a:rPr lang="tr-TR" sz="2000" b="1" dirty="0"/>
              <a:t>AB Eğitim Programları Koordinatörlüğü (Erasmus+) ve AB Projeleri Ofisi</a:t>
            </a:r>
            <a:br>
              <a:rPr lang="tr-TR" sz="2000" b="1" dirty="0"/>
            </a:br>
            <a:endParaRPr lang="tr-TR" sz="2000" b="1" dirty="0"/>
          </a:p>
        </p:txBody>
      </p:sp>
      <p:pic>
        <p:nvPicPr>
          <p:cNvPr id="1026" name="Picture 2" descr="Ulusal Ajans">
            <a:extLst>
              <a:ext uri="{FF2B5EF4-FFF2-40B4-BE49-F238E27FC236}">
                <a16:creationId xmlns:a16="http://schemas.microsoft.com/office/drawing/2014/main" id="{E3ABBE1C-B853-4246-A71B-9BB42024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82" y="422985"/>
            <a:ext cx="1784435" cy="977611"/>
          </a:xfrm>
          <a:prstGeom prst="rect">
            <a:avLst/>
          </a:prstGeom>
          <a:noFill/>
          <a:effectLst>
            <a:glow rad="596900">
              <a:schemeClr val="bg2">
                <a:lumMod val="40000"/>
                <a:lumOff val="6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A2FCEE-75AD-4C71-87CF-D9A7FBA8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5" y="422985"/>
            <a:ext cx="1177486" cy="1177486"/>
          </a:xfrm>
          <a:prstGeom prst="rect">
            <a:avLst/>
          </a:prstGeom>
          <a:noFill/>
          <a:effectLst>
            <a:glow rad="965200">
              <a:schemeClr val="bg2">
                <a:lumMod val="20000"/>
                <a:lumOff val="80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5003811-280D-42A6-94B5-1CF10C827251}"/>
              </a:ext>
            </a:extLst>
          </p:cNvPr>
          <p:cNvSpPr txBox="1"/>
          <p:nvPr/>
        </p:nvSpPr>
        <p:spPr>
          <a:xfrm>
            <a:off x="3375497" y="2513704"/>
            <a:ext cx="850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Erasmus+ &amp;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Avrupa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Dayanışma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Programı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(ESC)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ile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Potansiyelini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Keşfet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!</a:t>
            </a:r>
          </a:p>
        </p:txBody>
      </p:sp>
      <p:sp>
        <p:nvSpPr>
          <p:cNvPr id="2" name="Metin kutusu 2">
            <a:extLst>
              <a:ext uri="{FF2B5EF4-FFF2-40B4-BE49-F238E27FC236}">
                <a16:creationId xmlns:a16="http://schemas.microsoft.com/office/drawing/2014/main" id="{DC1B0EB7-C21D-C2B0-46E0-82C9197BF1F4}"/>
              </a:ext>
            </a:extLst>
          </p:cNvPr>
          <p:cNvSpPr txBox="1"/>
          <p:nvPr/>
        </p:nvSpPr>
        <p:spPr>
          <a:xfrm>
            <a:off x="3375497" y="3945688"/>
            <a:ext cx="842415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Gençlik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Projeleri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ve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İş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Birliği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Ortaklıkları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Bilgilendirme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Sunumu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03A715-C0C7-8137-DA1A-15F4067A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3" y="6176085"/>
            <a:ext cx="2082588" cy="5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ropean Solidarity Corps – Our Mission and Principles | European Youth  Portal">
            <a:extLst>
              <a:ext uri="{FF2B5EF4-FFF2-40B4-BE49-F238E27FC236}">
                <a16:creationId xmlns:a16="http://schemas.microsoft.com/office/drawing/2014/main" id="{AFE8BA44-984A-8549-F9BE-A224B986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23" y="6046602"/>
            <a:ext cx="1690412" cy="81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lusal Ajans">
            <a:extLst>
              <a:ext uri="{FF2B5EF4-FFF2-40B4-BE49-F238E27FC236}">
                <a16:creationId xmlns:a16="http://schemas.microsoft.com/office/drawing/2014/main" id="{8DBC15F4-78C6-3433-BB53-FCDE36CB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013" y="243792"/>
            <a:ext cx="2007644" cy="13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66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7041856" y="2944090"/>
            <a:ext cx="4036334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Aktif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Katılım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A hand with a hand up&#10;&#10;AI-generated content may be incorrect.">
            <a:extLst>
              <a:ext uri="{FF2B5EF4-FFF2-40B4-BE49-F238E27FC236}">
                <a16:creationId xmlns:a16="http://schemas.microsoft.com/office/drawing/2014/main" id="{2D776615-8DD2-40F1-A032-552F6734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7" y="2070984"/>
            <a:ext cx="5536001" cy="265727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3491" y="6492240"/>
            <a:ext cx="37906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0086" y="6492240"/>
            <a:ext cx="13037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2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Uluslararası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Boyut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A globe with orange and green pins&#10;&#10;AI-generated content may be incorrect.">
            <a:extLst>
              <a:ext uri="{FF2B5EF4-FFF2-40B4-BE49-F238E27FC236}">
                <a16:creationId xmlns:a16="http://schemas.microsoft.com/office/drawing/2014/main" id="{240BC6A2-EB5D-44EF-9EB1-13AE37F7D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524361"/>
            <a:ext cx="7608304" cy="38802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7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Erasmus+ 2021-2027 Program Yapısı</a:t>
            </a: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6F4C9EF-BFF7-44AF-AED7-C0FD21CF0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2018900"/>
            <a:ext cx="7608304" cy="28911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87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1063931" y="2503606"/>
            <a:ext cx="4354046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Erasmus+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Hangi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Ülkelerde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Uygu</a:t>
            </a: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lanmaktadır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A diagram of a system&#10;&#10;AI-generated content may be incorrect.">
            <a:extLst>
              <a:ext uri="{FF2B5EF4-FFF2-40B4-BE49-F238E27FC236}">
                <a16:creationId xmlns:a16="http://schemas.microsoft.com/office/drawing/2014/main" id="{FF2268B5-D369-4DC7-A29B-40477089C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904903"/>
            <a:ext cx="5536001" cy="298944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809" y="6492240"/>
            <a:ext cx="37657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1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D1A4CE5-9607-4084-953D-B3E141FC2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59" y="1377634"/>
            <a:ext cx="9959788" cy="467786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C85C16D-37CA-434B-BEB9-8A425A0AA57D}"/>
              </a:ext>
            </a:extLst>
          </p:cNvPr>
          <p:cNvSpPr txBox="1"/>
          <p:nvPr/>
        </p:nvSpPr>
        <p:spPr>
          <a:xfrm>
            <a:off x="2775552" y="492012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Programla İlişkili Olmayan </a:t>
            </a:r>
            <a:r>
              <a:rPr lang="tr-TR" sz="3200" b="1" dirty="0" err="1"/>
              <a:t>3.Ülkeler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203603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Erasmus+ 2021-2027 Program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Yapısı</a:t>
            </a: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D7D300-B0C2-4FB9-A53F-EA4C9BA6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524361"/>
            <a:ext cx="7608304" cy="388023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DC6C2D18-35D8-4B24-9361-212C5FC63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0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Gençlik Hareketlilik Projeleri</a:t>
            </a:r>
            <a:endParaRPr lang="en-GB" sz="3200" b="1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876BC7C-C683-478E-81C4-15D15135D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92" y="1629197"/>
            <a:ext cx="6223689" cy="3928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DB52BB1-CBEB-4BF6-B95C-26ED7140819C}"/>
              </a:ext>
            </a:extLst>
          </p:cNvPr>
          <p:cNvSpPr txBox="1"/>
          <p:nvPr/>
        </p:nvSpPr>
        <p:spPr>
          <a:xfrm>
            <a:off x="4038600" y="1945140"/>
            <a:ext cx="9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KA152</a:t>
            </a:r>
            <a:endParaRPr lang="en-GB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2CB3E4B-F5D6-4F1D-821A-E395F190C274}"/>
              </a:ext>
            </a:extLst>
          </p:cNvPr>
          <p:cNvSpPr txBox="1"/>
          <p:nvPr/>
        </p:nvSpPr>
        <p:spPr>
          <a:xfrm>
            <a:off x="4038600" y="3375964"/>
            <a:ext cx="9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KA153</a:t>
            </a:r>
            <a:endParaRPr lang="en-GB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974C257-1672-4E5D-A89F-1E0CE27916E1}"/>
              </a:ext>
            </a:extLst>
          </p:cNvPr>
          <p:cNvSpPr txBox="1"/>
          <p:nvPr/>
        </p:nvSpPr>
        <p:spPr>
          <a:xfrm>
            <a:off x="4038600" y="4728194"/>
            <a:ext cx="9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KA154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6216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534162" y="1163330"/>
            <a:ext cx="5899302" cy="7044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KA152 </a:t>
            </a:r>
            <a:r>
              <a:rPr lang="en-US" sz="4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Gençlik</a:t>
            </a: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Değişimleri</a:t>
            </a: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-Youth Exchanges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2D64B72-7DFF-46E1-8CA2-8F71C65CBF3E}"/>
              </a:ext>
            </a:extLst>
          </p:cNvPr>
          <p:cNvSpPr txBox="1"/>
          <p:nvPr/>
        </p:nvSpPr>
        <p:spPr>
          <a:xfrm>
            <a:off x="461963" y="1975292"/>
            <a:ext cx="6043699" cy="4201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Farklı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ülkelerden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gençlik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gruplarının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araya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gelerek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ortak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tema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etrafında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atölye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çalışmaları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tartışmalar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simülasyonlar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sanatsal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ve sportif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faaliyetler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gibi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yaygın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öğrenme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metotlarıyla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bilgi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ve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deneyimlerini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paylaştıkları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kısa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süreli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projelerdir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1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100" b="1" dirty="0"/>
              <a:t>Amaç: </a:t>
            </a:r>
            <a:r>
              <a:rPr lang="en-US" altLang="en-US" sz="2100" dirty="0" err="1"/>
              <a:t>Kültürlerarası</a:t>
            </a:r>
            <a:r>
              <a:rPr lang="en-US" altLang="en-US" sz="2100" dirty="0"/>
              <a:t> </a:t>
            </a:r>
            <a:r>
              <a:rPr lang="en-US" altLang="en-US" sz="2100" dirty="0" err="1"/>
              <a:t>diyaloğu</a:t>
            </a:r>
            <a:r>
              <a:rPr lang="en-US" altLang="en-US" sz="2100" dirty="0"/>
              <a:t> ve </a:t>
            </a:r>
            <a:r>
              <a:rPr lang="en-US" altLang="en-US" sz="2100" dirty="0" err="1"/>
              <a:t>öğrenmeyi</a:t>
            </a:r>
            <a:r>
              <a:rPr lang="en-US" altLang="en-US" sz="2100" dirty="0"/>
              <a:t> </a:t>
            </a:r>
            <a:r>
              <a:rPr lang="en-US" altLang="en-US" sz="2100" dirty="0" err="1"/>
              <a:t>teşvik</a:t>
            </a:r>
            <a:r>
              <a:rPr lang="en-US" altLang="en-US" sz="2100" dirty="0"/>
              <a:t> </a:t>
            </a:r>
            <a:r>
              <a:rPr lang="en-US" altLang="en-US" sz="2100" dirty="0" err="1"/>
              <a:t>etmek</a:t>
            </a:r>
            <a:r>
              <a:rPr lang="en-US" altLang="en-US" sz="2100" dirty="0"/>
              <a:t>, </a:t>
            </a:r>
            <a:r>
              <a:rPr lang="en-US" altLang="en-US" sz="2100" dirty="0" err="1"/>
              <a:t>gençlerin</a:t>
            </a:r>
            <a:r>
              <a:rPr lang="en-US" altLang="en-US" sz="2100" dirty="0"/>
              <a:t> </a:t>
            </a:r>
            <a:r>
              <a:rPr lang="en-US" altLang="en-US" sz="2100" dirty="0" err="1"/>
              <a:t>sosyal</a:t>
            </a:r>
            <a:r>
              <a:rPr lang="en-US" altLang="en-US" sz="2100" dirty="0"/>
              <a:t> ve </a:t>
            </a:r>
            <a:r>
              <a:rPr lang="en-US" altLang="en-US" sz="2100" dirty="0" err="1"/>
              <a:t>kişisel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becerilerini</a:t>
            </a:r>
            <a:r>
              <a:rPr lang="en-US" altLang="en-US" sz="2100" dirty="0"/>
              <a:t> </a:t>
            </a:r>
            <a:r>
              <a:rPr lang="en-US" altLang="en-US" sz="2100" dirty="0" err="1"/>
              <a:t>geliştirmek</a:t>
            </a:r>
            <a:r>
              <a:rPr lang="en-US" altLang="en-US" sz="2100" dirty="0"/>
              <a:t>.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2100" b="1" dirty="0"/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100" b="1" dirty="0" err="1"/>
              <a:t>Ortaklık</a:t>
            </a:r>
            <a:r>
              <a:rPr lang="en-US" altLang="en-US" sz="2100" b="1" dirty="0"/>
              <a:t> </a:t>
            </a:r>
            <a:r>
              <a:rPr lang="en-US" altLang="en-US" sz="2100" b="1" dirty="0" err="1"/>
              <a:t>Yapısı</a:t>
            </a:r>
            <a:r>
              <a:rPr lang="en-US" altLang="en-US" sz="2100" b="1" dirty="0"/>
              <a:t>:</a:t>
            </a:r>
            <a:r>
              <a:rPr lang="en-US" altLang="en-US" sz="2100" dirty="0"/>
              <a:t> En </a:t>
            </a:r>
            <a:r>
              <a:rPr lang="en-US" altLang="en-US" sz="2100" dirty="0" err="1"/>
              <a:t>az</a:t>
            </a:r>
            <a:r>
              <a:rPr lang="en-US" altLang="en-US" sz="2100" dirty="0"/>
              <a:t> iki farklı program </a:t>
            </a:r>
            <a:r>
              <a:rPr lang="en-US" altLang="en-US" sz="2100" dirty="0" err="1"/>
              <a:t>ülkesinden</a:t>
            </a:r>
            <a:r>
              <a:rPr lang="en-US" altLang="en-US" sz="2100" dirty="0"/>
              <a:t> (biri Türkiye olabilir) iki </a:t>
            </a:r>
            <a:r>
              <a:rPr lang="en-US" altLang="en-US" sz="2100" dirty="0" err="1"/>
              <a:t>kuruluşun</a:t>
            </a:r>
            <a:r>
              <a:rPr lang="en-US" altLang="en-US" sz="2100" dirty="0"/>
              <a:t> </a:t>
            </a:r>
            <a:r>
              <a:rPr lang="en-US" altLang="en-US" sz="2100" dirty="0" err="1"/>
              <a:t>ortaklığı</a:t>
            </a:r>
            <a:r>
              <a:rPr lang="en-US" altLang="en-US" sz="2100" dirty="0"/>
              <a:t> </a:t>
            </a:r>
            <a:r>
              <a:rPr lang="en-US" altLang="en-US" sz="2100" dirty="0" err="1"/>
              <a:t>gereklidir</a:t>
            </a:r>
            <a:r>
              <a:rPr lang="en-US" altLang="en-US" sz="2100" dirty="0"/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1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1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Faydalanabilecek</a:t>
            </a:r>
            <a:r>
              <a:rPr kumimoji="0" lang="en-US" altLang="en-US" sz="21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Ülkeler</a:t>
            </a:r>
            <a:r>
              <a:rPr kumimoji="0" lang="en-US" altLang="en-US" sz="21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Programla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ilişkili ve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ortak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ülkeler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1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1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Süre</a:t>
            </a:r>
            <a:r>
              <a:rPr kumimoji="0" lang="en-US" altLang="en-US" sz="21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5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ila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21 gün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arasında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yolculuk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günleri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1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hariç</a:t>
            </a:r>
            <a:r>
              <a:rPr kumimoji="0" lang="en-US" altLang="en-US" sz="21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alt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8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Resim 11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5033DCAE-C2E0-46E5-A293-27BA64163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4142"/>
          <a:stretch>
            <a:fillRect/>
          </a:stretch>
        </p:blipFill>
        <p:spPr>
          <a:xfrm>
            <a:off x="6433464" y="0"/>
            <a:ext cx="5823571" cy="669787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F3810A0-8D5F-415B-9C6D-7FDD6E3FC45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576837" y="1270803"/>
            <a:ext cx="4970574" cy="360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9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4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</a:t>
            </a:r>
            <a:r>
              <a:rPr lang="tr-TR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152 Ne Değildir?</a:t>
            </a:r>
            <a:endParaRPr lang="en-US" sz="4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6D42347-B98A-40BA-B18B-4FA43D3C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884143"/>
            <a:ext cx="5536001" cy="303096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809" y="6492240"/>
            <a:ext cx="37657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4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Kimler Başvurabilir</a:t>
            </a:r>
            <a:endParaRPr lang="en-GB" sz="3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E8712CF-D651-44B5-9026-C4A40E426561}"/>
              </a:ext>
            </a:extLst>
          </p:cNvPr>
          <p:cNvSpPr txBox="1"/>
          <p:nvPr/>
        </p:nvSpPr>
        <p:spPr>
          <a:xfrm>
            <a:off x="2724036" y="2034834"/>
            <a:ext cx="6181164" cy="1631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STK’lar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tr-TR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Dernekler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Kamu Kuruluşları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tr-TR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Sosyal Sorumluluk Alanındaki Aktif Şirketler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Resmi olmayan Gençlik Grupları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02C3128-2818-4936-AB52-A1BFB503EC0C}"/>
              </a:ext>
            </a:extLst>
          </p:cNvPr>
          <p:cNvSpPr txBox="1"/>
          <p:nvPr/>
        </p:nvSpPr>
        <p:spPr>
          <a:xfrm>
            <a:off x="1147482" y="4480245"/>
            <a:ext cx="9879106" cy="11387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tr-T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Tarihleri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Genellikle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Şubat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Ekim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aylarında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olmak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üzere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yılda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iki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dönemi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bulunur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tr-TR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ray rectangle"/>
          <p:cNvSpPr/>
          <p:nvPr/>
        </p:nvSpPr>
        <p:spPr>
          <a:xfrm>
            <a:off x="1524000" y="6068926"/>
            <a:ext cx="9144000" cy="7890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six key points"/>
          <p:cNvSpPr txBox="1"/>
          <p:nvPr/>
        </p:nvSpPr>
        <p:spPr>
          <a:xfrm>
            <a:off x="5393212" y="6078742"/>
            <a:ext cx="8792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İÇERİK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ellow rectangle"/>
          <p:cNvSpPr/>
          <p:nvPr/>
        </p:nvSpPr>
        <p:spPr>
          <a:xfrm>
            <a:off x="5357238" y="1110361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ellow rectangle"/>
          <p:cNvSpPr/>
          <p:nvPr/>
        </p:nvSpPr>
        <p:spPr>
          <a:xfrm>
            <a:off x="8327510" y="1273450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 5</a:t>
            </a:r>
            <a:r>
              <a:rPr lang="tr-TR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Gönüllülük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Projeleri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 30 (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Dayanışma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Projeleri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yellow rectangle"/>
          <p:cNvSpPr/>
          <p:nvPr/>
        </p:nvSpPr>
        <p:spPr>
          <a:xfrm>
            <a:off x="2364722" y="3963271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tr-TR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Avrupa’yı Keşfet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yellow rectangle"/>
          <p:cNvSpPr/>
          <p:nvPr/>
        </p:nvSpPr>
        <p:spPr>
          <a:xfrm>
            <a:off x="5355917" y="3963271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yellow rectangle"/>
          <p:cNvSpPr/>
          <p:nvPr/>
        </p:nvSpPr>
        <p:spPr>
          <a:xfrm>
            <a:off x="8327510" y="3963271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ellow rectangle"/>
          <p:cNvSpPr/>
          <p:nvPr/>
        </p:nvSpPr>
        <p:spPr>
          <a:xfrm>
            <a:off x="2366043" y="1110361"/>
            <a:ext cx="1766468" cy="1774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key"/>
          <p:cNvSpPr>
            <a:spLocks/>
          </p:cNvSpPr>
          <p:nvPr/>
        </p:nvSpPr>
        <p:spPr bwMode="auto">
          <a:xfrm>
            <a:off x="1723688" y="35574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key"/>
          <p:cNvSpPr>
            <a:spLocks/>
          </p:cNvSpPr>
          <p:nvPr/>
        </p:nvSpPr>
        <p:spPr bwMode="auto">
          <a:xfrm>
            <a:off x="4714883" y="35574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key"/>
          <p:cNvSpPr>
            <a:spLocks/>
          </p:cNvSpPr>
          <p:nvPr/>
        </p:nvSpPr>
        <p:spPr bwMode="auto">
          <a:xfrm>
            <a:off x="7685155" y="35574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key"/>
          <p:cNvSpPr>
            <a:spLocks/>
          </p:cNvSpPr>
          <p:nvPr/>
        </p:nvSpPr>
        <p:spPr bwMode="auto">
          <a:xfrm>
            <a:off x="1722367" y="320865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key"/>
          <p:cNvSpPr>
            <a:spLocks/>
          </p:cNvSpPr>
          <p:nvPr/>
        </p:nvSpPr>
        <p:spPr bwMode="auto">
          <a:xfrm>
            <a:off x="4713562" y="320865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key"/>
          <p:cNvSpPr>
            <a:spLocks/>
          </p:cNvSpPr>
          <p:nvPr/>
        </p:nvSpPr>
        <p:spPr bwMode="auto">
          <a:xfrm>
            <a:off x="7685155" y="3208659"/>
            <a:ext cx="2767096" cy="1153457"/>
          </a:xfrm>
          <a:custGeom>
            <a:avLst/>
            <a:gdLst>
              <a:gd name="T0" fmla="*/ 2327 w 2339"/>
              <a:gd name="T1" fmla="*/ 467 h 973"/>
              <a:gd name="T2" fmla="*/ 2046 w 2339"/>
              <a:gd name="T3" fmla="*/ 265 h 973"/>
              <a:gd name="T4" fmla="*/ 2026 w 2339"/>
              <a:gd name="T5" fmla="*/ 259 h 973"/>
              <a:gd name="T6" fmla="*/ 1692 w 2339"/>
              <a:gd name="T7" fmla="*/ 259 h 973"/>
              <a:gd name="T8" fmla="*/ 1108 w 2339"/>
              <a:gd name="T9" fmla="*/ 259 h 973"/>
              <a:gd name="T10" fmla="*/ 917 w 2339"/>
              <a:gd name="T11" fmla="*/ 259 h 973"/>
              <a:gd name="T12" fmla="*/ 523 w 2339"/>
              <a:gd name="T13" fmla="*/ 1 h 973"/>
              <a:gd name="T14" fmla="*/ 487 w 2339"/>
              <a:gd name="T15" fmla="*/ 0 h 973"/>
              <a:gd name="T16" fmla="*/ 0 w 2339"/>
              <a:gd name="T17" fmla="*/ 486 h 973"/>
              <a:gd name="T18" fmla="*/ 487 w 2339"/>
              <a:gd name="T19" fmla="*/ 973 h 973"/>
              <a:gd name="T20" fmla="*/ 523 w 2339"/>
              <a:gd name="T21" fmla="*/ 972 h 973"/>
              <a:gd name="T22" fmla="*/ 917 w 2339"/>
              <a:gd name="T23" fmla="*/ 714 h 973"/>
              <a:gd name="T24" fmla="*/ 964 w 2339"/>
              <a:gd name="T25" fmla="*/ 714 h 973"/>
              <a:gd name="T26" fmla="*/ 988 w 2339"/>
              <a:gd name="T27" fmla="*/ 704 h 973"/>
              <a:gd name="T28" fmla="*/ 1038 w 2339"/>
              <a:gd name="T29" fmla="*/ 651 h 973"/>
              <a:gd name="T30" fmla="*/ 1084 w 2339"/>
              <a:gd name="T31" fmla="*/ 704 h 973"/>
              <a:gd name="T32" fmla="*/ 1108 w 2339"/>
              <a:gd name="T33" fmla="*/ 714 h 973"/>
              <a:gd name="T34" fmla="*/ 1109 w 2339"/>
              <a:gd name="T35" fmla="*/ 714 h 973"/>
              <a:gd name="T36" fmla="*/ 1195 w 2339"/>
              <a:gd name="T37" fmla="*/ 714 h 973"/>
              <a:gd name="T38" fmla="*/ 1218 w 2339"/>
              <a:gd name="T39" fmla="*/ 705 h 973"/>
              <a:gd name="T40" fmla="*/ 1249 w 2339"/>
              <a:gd name="T41" fmla="*/ 675 h 973"/>
              <a:gd name="T42" fmla="*/ 1290 w 2339"/>
              <a:gd name="T43" fmla="*/ 707 h 973"/>
              <a:gd name="T44" fmla="*/ 1311 w 2339"/>
              <a:gd name="T45" fmla="*/ 714 h 973"/>
              <a:gd name="T46" fmla="*/ 1476 w 2339"/>
              <a:gd name="T47" fmla="*/ 714 h 973"/>
              <a:gd name="T48" fmla="*/ 1497 w 2339"/>
              <a:gd name="T49" fmla="*/ 708 h 973"/>
              <a:gd name="T50" fmla="*/ 1582 w 2339"/>
              <a:gd name="T51" fmla="*/ 644 h 973"/>
              <a:gd name="T52" fmla="*/ 1668 w 2339"/>
              <a:gd name="T53" fmla="*/ 708 h 973"/>
              <a:gd name="T54" fmla="*/ 1688 w 2339"/>
              <a:gd name="T55" fmla="*/ 714 h 973"/>
              <a:gd name="T56" fmla="*/ 1692 w 2339"/>
              <a:gd name="T57" fmla="*/ 714 h 973"/>
              <a:gd name="T58" fmla="*/ 1773 w 2339"/>
              <a:gd name="T59" fmla="*/ 714 h 973"/>
              <a:gd name="T60" fmla="*/ 1794 w 2339"/>
              <a:gd name="T61" fmla="*/ 707 h 973"/>
              <a:gd name="T62" fmla="*/ 1838 w 2339"/>
              <a:gd name="T63" fmla="*/ 673 h 973"/>
              <a:gd name="T64" fmla="*/ 1895 w 2339"/>
              <a:gd name="T65" fmla="*/ 709 h 973"/>
              <a:gd name="T66" fmla="*/ 1914 w 2339"/>
              <a:gd name="T67" fmla="*/ 714 h 973"/>
              <a:gd name="T68" fmla="*/ 1964 w 2339"/>
              <a:gd name="T69" fmla="*/ 714 h 973"/>
              <a:gd name="T70" fmla="*/ 1990 w 2339"/>
              <a:gd name="T71" fmla="*/ 702 h 973"/>
              <a:gd name="T72" fmla="*/ 2037 w 2339"/>
              <a:gd name="T73" fmla="*/ 637 h 973"/>
              <a:gd name="T74" fmla="*/ 2089 w 2339"/>
              <a:gd name="T75" fmla="*/ 658 h 973"/>
              <a:gd name="T76" fmla="*/ 2122 w 2339"/>
              <a:gd name="T77" fmla="*/ 654 h 973"/>
              <a:gd name="T78" fmla="*/ 2327 w 2339"/>
              <a:gd name="T79" fmla="*/ 509 h 973"/>
              <a:gd name="T80" fmla="*/ 2339 w 2339"/>
              <a:gd name="T81" fmla="*/ 488 h 973"/>
              <a:gd name="T82" fmla="*/ 2327 w 2339"/>
              <a:gd name="T83" fmla="*/ 467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39" h="973">
                <a:moveTo>
                  <a:pt x="2327" y="467"/>
                </a:moveTo>
                <a:cubicBezTo>
                  <a:pt x="2046" y="265"/>
                  <a:pt x="2046" y="265"/>
                  <a:pt x="2046" y="265"/>
                </a:cubicBezTo>
                <a:cubicBezTo>
                  <a:pt x="2040" y="261"/>
                  <a:pt x="2033" y="259"/>
                  <a:pt x="2026" y="259"/>
                </a:cubicBezTo>
                <a:cubicBezTo>
                  <a:pt x="1692" y="259"/>
                  <a:pt x="1692" y="259"/>
                  <a:pt x="1692" y="259"/>
                </a:cubicBezTo>
                <a:cubicBezTo>
                  <a:pt x="1108" y="259"/>
                  <a:pt x="1108" y="259"/>
                  <a:pt x="1108" y="259"/>
                </a:cubicBezTo>
                <a:cubicBezTo>
                  <a:pt x="917" y="259"/>
                  <a:pt x="917" y="259"/>
                  <a:pt x="917" y="259"/>
                </a:cubicBezTo>
                <a:cubicBezTo>
                  <a:pt x="841" y="115"/>
                  <a:pt x="694" y="14"/>
                  <a:pt x="523" y="1"/>
                </a:cubicBezTo>
                <a:cubicBezTo>
                  <a:pt x="511" y="0"/>
                  <a:pt x="499" y="0"/>
                  <a:pt x="487" y="0"/>
                </a:cubicBezTo>
                <a:cubicBezTo>
                  <a:pt x="218" y="0"/>
                  <a:pt x="0" y="218"/>
                  <a:pt x="0" y="486"/>
                </a:cubicBezTo>
                <a:cubicBezTo>
                  <a:pt x="0" y="755"/>
                  <a:pt x="218" y="973"/>
                  <a:pt x="487" y="973"/>
                </a:cubicBezTo>
                <a:cubicBezTo>
                  <a:pt x="499" y="973"/>
                  <a:pt x="511" y="973"/>
                  <a:pt x="523" y="972"/>
                </a:cubicBezTo>
                <a:cubicBezTo>
                  <a:pt x="694" y="959"/>
                  <a:pt x="841" y="858"/>
                  <a:pt x="917" y="714"/>
                </a:cubicBezTo>
                <a:cubicBezTo>
                  <a:pt x="964" y="714"/>
                  <a:pt x="964" y="714"/>
                  <a:pt x="964" y="714"/>
                </a:cubicBezTo>
                <a:cubicBezTo>
                  <a:pt x="973" y="714"/>
                  <a:pt x="982" y="711"/>
                  <a:pt x="988" y="704"/>
                </a:cubicBezTo>
                <a:cubicBezTo>
                  <a:pt x="1038" y="651"/>
                  <a:pt x="1038" y="651"/>
                  <a:pt x="1038" y="651"/>
                </a:cubicBezTo>
                <a:cubicBezTo>
                  <a:pt x="1084" y="704"/>
                  <a:pt x="1084" y="704"/>
                  <a:pt x="1084" y="704"/>
                </a:cubicBezTo>
                <a:cubicBezTo>
                  <a:pt x="1090" y="710"/>
                  <a:pt x="1099" y="714"/>
                  <a:pt x="1108" y="714"/>
                </a:cubicBezTo>
                <a:cubicBezTo>
                  <a:pt x="1108" y="714"/>
                  <a:pt x="1108" y="714"/>
                  <a:pt x="1109" y="714"/>
                </a:cubicBezTo>
                <a:cubicBezTo>
                  <a:pt x="1195" y="714"/>
                  <a:pt x="1195" y="714"/>
                  <a:pt x="1195" y="714"/>
                </a:cubicBezTo>
                <a:cubicBezTo>
                  <a:pt x="1204" y="714"/>
                  <a:pt x="1212" y="711"/>
                  <a:pt x="1218" y="705"/>
                </a:cubicBezTo>
                <a:cubicBezTo>
                  <a:pt x="1249" y="675"/>
                  <a:pt x="1249" y="675"/>
                  <a:pt x="1249" y="675"/>
                </a:cubicBezTo>
                <a:cubicBezTo>
                  <a:pt x="1290" y="707"/>
                  <a:pt x="1290" y="707"/>
                  <a:pt x="1290" y="707"/>
                </a:cubicBezTo>
                <a:cubicBezTo>
                  <a:pt x="1295" y="712"/>
                  <a:pt x="1303" y="714"/>
                  <a:pt x="1311" y="714"/>
                </a:cubicBezTo>
                <a:cubicBezTo>
                  <a:pt x="1476" y="714"/>
                  <a:pt x="1476" y="714"/>
                  <a:pt x="1476" y="714"/>
                </a:cubicBezTo>
                <a:cubicBezTo>
                  <a:pt x="1484" y="714"/>
                  <a:pt x="1491" y="712"/>
                  <a:pt x="1497" y="708"/>
                </a:cubicBezTo>
                <a:cubicBezTo>
                  <a:pt x="1582" y="644"/>
                  <a:pt x="1582" y="644"/>
                  <a:pt x="1582" y="644"/>
                </a:cubicBezTo>
                <a:cubicBezTo>
                  <a:pt x="1668" y="708"/>
                  <a:pt x="1668" y="708"/>
                  <a:pt x="1668" y="708"/>
                </a:cubicBezTo>
                <a:cubicBezTo>
                  <a:pt x="1674" y="712"/>
                  <a:pt x="1681" y="714"/>
                  <a:pt x="1688" y="714"/>
                </a:cubicBezTo>
                <a:cubicBezTo>
                  <a:pt x="1692" y="714"/>
                  <a:pt x="1692" y="714"/>
                  <a:pt x="1692" y="714"/>
                </a:cubicBezTo>
                <a:cubicBezTo>
                  <a:pt x="1773" y="714"/>
                  <a:pt x="1773" y="714"/>
                  <a:pt x="1773" y="714"/>
                </a:cubicBezTo>
                <a:cubicBezTo>
                  <a:pt x="1781" y="714"/>
                  <a:pt x="1788" y="712"/>
                  <a:pt x="1794" y="707"/>
                </a:cubicBezTo>
                <a:cubicBezTo>
                  <a:pt x="1838" y="673"/>
                  <a:pt x="1838" y="673"/>
                  <a:pt x="1838" y="673"/>
                </a:cubicBezTo>
                <a:cubicBezTo>
                  <a:pt x="1895" y="709"/>
                  <a:pt x="1895" y="709"/>
                  <a:pt x="1895" y="709"/>
                </a:cubicBezTo>
                <a:cubicBezTo>
                  <a:pt x="1901" y="712"/>
                  <a:pt x="1907" y="714"/>
                  <a:pt x="1914" y="714"/>
                </a:cubicBezTo>
                <a:cubicBezTo>
                  <a:pt x="1964" y="714"/>
                  <a:pt x="1964" y="714"/>
                  <a:pt x="1964" y="714"/>
                </a:cubicBezTo>
                <a:cubicBezTo>
                  <a:pt x="1974" y="714"/>
                  <a:pt x="1984" y="709"/>
                  <a:pt x="1990" y="702"/>
                </a:cubicBezTo>
                <a:cubicBezTo>
                  <a:pt x="2037" y="637"/>
                  <a:pt x="2037" y="637"/>
                  <a:pt x="2037" y="637"/>
                </a:cubicBezTo>
                <a:cubicBezTo>
                  <a:pt x="2089" y="658"/>
                  <a:pt x="2089" y="658"/>
                  <a:pt x="2089" y="658"/>
                </a:cubicBezTo>
                <a:cubicBezTo>
                  <a:pt x="2100" y="662"/>
                  <a:pt x="2113" y="661"/>
                  <a:pt x="2122" y="654"/>
                </a:cubicBezTo>
                <a:cubicBezTo>
                  <a:pt x="2327" y="509"/>
                  <a:pt x="2327" y="509"/>
                  <a:pt x="2327" y="509"/>
                </a:cubicBezTo>
                <a:cubicBezTo>
                  <a:pt x="2334" y="504"/>
                  <a:pt x="2339" y="496"/>
                  <a:pt x="2339" y="488"/>
                </a:cubicBezTo>
                <a:cubicBezTo>
                  <a:pt x="2339" y="480"/>
                  <a:pt x="2334" y="472"/>
                  <a:pt x="2327" y="4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our text goes here"/>
          <p:cNvSpPr txBox="1"/>
          <p:nvPr/>
        </p:nvSpPr>
        <p:spPr>
          <a:xfrm>
            <a:off x="2499248" y="1425076"/>
            <a:ext cx="149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Giriş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Ulusal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Ajans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Programın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Genel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Yapısı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your text goes here"/>
          <p:cNvSpPr txBox="1"/>
          <p:nvPr/>
        </p:nvSpPr>
        <p:spPr>
          <a:xfrm>
            <a:off x="5295970" y="1259591"/>
            <a:ext cx="2144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KA152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Değişimleri</a:t>
            </a: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KA153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Çalışanlarının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Hareketliliği</a:t>
            </a: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KA154 (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Katılımı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your text goes here"/>
          <p:cNvSpPr txBox="1"/>
          <p:nvPr/>
        </p:nvSpPr>
        <p:spPr>
          <a:xfrm>
            <a:off x="5499323" y="4385505"/>
            <a:ext cx="149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Webgate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your text goes here"/>
          <p:cNvSpPr txBox="1"/>
          <p:nvPr/>
        </p:nvSpPr>
        <p:spPr>
          <a:xfrm>
            <a:off x="8466060" y="4232894"/>
            <a:ext cx="1766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Eurodesk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Youth Portal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YOUTHPASS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OTLAS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1"/>
          <p:cNvSpPr/>
          <p:nvPr/>
        </p:nvSpPr>
        <p:spPr>
          <a:xfrm>
            <a:off x="2034593" y="53804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2"/>
          <p:cNvSpPr/>
          <p:nvPr/>
        </p:nvSpPr>
        <p:spPr>
          <a:xfrm>
            <a:off x="5025788" y="53804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3"/>
          <p:cNvSpPr/>
          <p:nvPr/>
        </p:nvSpPr>
        <p:spPr>
          <a:xfrm>
            <a:off x="7996060" y="53804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4"/>
          <p:cNvSpPr/>
          <p:nvPr/>
        </p:nvSpPr>
        <p:spPr>
          <a:xfrm>
            <a:off x="2033272" y="339095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5"/>
          <p:cNvSpPr/>
          <p:nvPr/>
        </p:nvSpPr>
        <p:spPr>
          <a:xfrm>
            <a:off x="5024467" y="339095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4" name="6"/>
          <p:cNvSpPr/>
          <p:nvPr/>
        </p:nvSpPr>
        <p:spPr>
          <a:xfrm>
            <a:off x="7996060" y="339095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BCBB8735-9B4F-41A7-AA4E-4CC1ECC0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6" y="269221"/>
            <a:ext cx="962319" cy="962319"/>
          </a:xfrm>
          <a:prstGeom prst="rect">
            <a:avLst/>
          </a:prstGeom>
          <a:noFill/>
          <a:effectLst>
            <a:glow rad="965200">
              <a:srgbClr val="A5A5A5">
                <a:lumMod val="20000"/>
                <a:lumOff val="80000"/>
                <a:alpha val="40000"/>
              </a:srgb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Ulusal Ajans">
            <a:extLst>
              <a:ext uri="{FF2B5EF4-FFF2-40B4-BE49-F238E27FC236}">
                <a16:creationId xmlns:a16="http://schemas.microsoft.com/office/drawing/2014/main" id="{C71EAD79-2D40-4A42-9E04-B0B5F1B8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251" y="144177"/>
            <a:ext cx="1557709" cy="853398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46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  <p:bldP spid="71" grpId="0" animBg="1"/>
      <p:bldP spid="76" grpId="0" animBg="1"/>
      <p:bldP spid="81" grpId="0" animBg="1"/>
      <p:bldP spid="26" grpId="0" animBg="1"/>
      <p:bldP spid="25" grpId="0" animBg="1"/>
      <p:bldP spid="63" grpId="0" animBg="1"/>
      <p:bldP spid="67" grpId="0" animBg="1"/>
      <p:bldP spid="72" grpId="0" animBg="1"/>
      <p:bldP spid="77" grpId="0" animBg="1"/>
      <p:bldP spid="82" grpId="0" animBg="1"/>
      <p:bldP spid="27" grpId="0"/>
      <p:bldP spid="68" grpId="0"/>
      <p:bldP spid="78" grpId="0"/>
      <p:bldP spid="83" grpId="0"/>
      <p:bldP spid="3" grpId="0"/>
      <p:bldP spid="65" grpId="0"/>
      <p:bldP spid="69" grpId="0"/>
      <p:bldP spid="74" grpId="0"/>
      <p:bldP spid="79" grpId="0"/>
      <p:bldP spid="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79717" y="562133"/>
            <a:ext cx="7019636" cy="1077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Katılımcı Sayısı ve Ulusal Grupların Bileşimi</a:t>
            </a:r>
            <a:endParaRPr lang="en-GB" sz="32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535D5CE-AF31-4C81-A8A8-99A1050E1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81" y="2377623"/>
            <a:ext cx="7795684" cy="292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60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Bütçe</a:t>
            </a:r>
            <a:endParaRPr lang="en-GB" sz="3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E8712CF-D651-44B5-9026-C4A40E426561}"/>
              </a:ext>
            </a:extLst>
          </p:cNvPr>
          <p:cNvSpPr txBox="1"/>
          <p:nvPr/>
        </p:nvSpPr>
        <p:spPr>
          <a:xfrm>
            <a:off x="1425388" y="5231606"/>
            <a:ext cx="10174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Katılımcıların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yol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masrafları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konaklama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yeme-içme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faaliyet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giderleri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bütçesinden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karşılanır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84A7D764-6C0F-4381-9695-483C3BF08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14" y="1414146"/>
            <a:ext cx="5720240" cy="3523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8966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07998" y="348856"/>
            <a:ext cx="7193201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Neden Gençlik Değişimine Katılmalısınız?</a:t>
            </a:r>
            <a:endParaRPr lang="en-GB" sz="32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CB94768-8A3B-444D-BB2F-38BE037C5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6" y="1561274"/>
            <a:ext cx="7551728" cy="4004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82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3CBCCA-F4D2-A8E6-F3E1-735C7497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83D293D-8D3A-7795-885C-C21FFDF0A617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Örneği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882A0-4539-648A-B1FD-95447E1B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436739"/>
            <a:ext cx="7608304" cy="40554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0F63173-11CA-A42D-58BD-D659924B8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32B51B9A-4152-4630-1C5D-0A3C759B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944189D2-3C80-4789-8B08-45496120A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68638611-53EC-42D9-4CAB-0EB2EE4F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38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EDBBB-11E7-CDCA-1249-04812112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A3B9B749-A81F-F20C-D159-BE8AD92AF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8" r="9089" b="7409"/>
          <a:stretch>
            <a:fillRect/>
          </a:stretch>
        </p:blipFill>
        <p:spPr>
          <a:xfrm>
            <a:off x="3523488" y="-40883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36351C30-F170-2CF7-F325-6335EDF9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F5A05B3-0675-C40B-997C-8C6F6F75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F140DC1-DA7C-999C-89B5-4043633D7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7" y="40893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49ECE09C-29AE-6DFD-BE3C-1E4B426F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78" y="40893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7">
            <a:extLst>
              <a:ext uri="{FF2B5EF4-FFF2-40B4-BE49-F238E27FC236}">
                <a16:creationId xmlns:a16="http://schemas.microsoft.com/office/drawing/2014/main" id="{857F5698-6EFB-750D-C9FD-50324BFA58FA}"/>
              </a:ext>
            </a:extLst>
          </p:cNvPr>
          <p:cNvSpPr txBox="1"/>
          <p:nvPr/>
        </p:nvSpPr>
        <p:spPr>
          <a:xfrm>
            <a:off x="628512" y="993539"/>
            <a:ext cx="5467487" cy="9622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KA153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Gençlik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Çalışanlarının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Hareketliliği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Mobility of Youth Workers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CF479-9E6F-EF40-356F-EE53471BBF10}"/>
              </a:ext>
            </a:extLst>
          </p:cNvPr>
          <p:cNvSpPr txBox="1"/>
          <p:nvPr/>
        </p:nvSpPr>
        <p:spPr>
          <a:xfrm>
            <a:off x="549855" y="2047145"/>
            <a:ext cx="6283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alanında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aktif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olarak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çalışan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profesyonellerin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eğitmen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mentor,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koordinatörü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vb.)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mesleki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gelişimlerini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desteklemek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amacıyla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yurt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dışında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düzenlenen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eğitimlere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seminerlere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işbaşı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gözlem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faaliyetlerine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ağ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kurma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etkinliklerine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katılmalarını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sağlayan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projelerdir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Amaç: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çalışmalarının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kalitesini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artırmak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gençlik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çalışanlarının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yetkinliklerini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geliştirmek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iş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ağları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oluşturarak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kurumların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kapasitelerini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güçlendirmektir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Ortaklık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Yapısı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iki farklı program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ülkesinden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(biri Türkiye olabilir)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gönderen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ev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sahibi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üzere iki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kuruluş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gereklidir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1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Faydalanabilecek</a:t>
            </a:r>
            <a:r>
              <a:rPr lang="en-US" alt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Ülkeler</a:t>
            </a:r>
            <a:r>
              <a:rPr lang="en-US" alt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Programla</a:t>
            </a: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ilişkili ve </a:t>
            </a:r>
            <a:r>
              <a:rPr lang="en-US" alt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ortak</a:t>
            </a: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ülkeler</a:t>
            </a: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Süre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Süresi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24 ay.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Faaliyet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Süresi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60 gün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yolculuk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günleri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hariç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2336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E5D6-2FE0-3874-D776-B271CD52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E91403E-2989-7EBA-EDDC-91DA9EB27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243DB5A7-AFC6-1521-3AED-ADCC2AB2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CDD6EA60-4D9D-50E9-9C78-5A2B018F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A488E0-386E-8187-7C50-FB04E61B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AF25A05-9392-284A-8047-B5449BF22FCE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Kimler Başvurabilir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404356F-50F6-5080-8701-E65D8CCA54CC}"/>
              </a:ext>
            </a:extLst>
          </p:cNvPr>
          <p:cNvSpPr txBox="1"/>
          <p:nvPr/>
        </p:nvSpPr>
        <p:spPr>
          <a:xfrm>
            <a:off x="2724036" y="2034834"/>
            <a:ext cx="6181164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STK’lar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Dernekler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Yerel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Bölgesel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Otoriteler</a:t>
            </a:r>
            <a:endParaRPr lang="en-US" alt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Kamu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Kuruluşları</a:t>
            </a:r>
            <a:endParaRPr kumimoji="0" lang="tr-T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Sosyal Sorumluluk Alanındaki Aktif Şirketler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Resmi olmayan Gençlik Grupları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499889A-CBA4-A924-7F69-D56FDD1FACF2}"/>
              </a:ext>
            </a:extLst>
          </p:cNvPr>
          <p:cNvSpPr txBox="1"/>
          <p:nvPr/>
        </p:nvSpPr>
        <p:spPr>
          <a:xfrm>
            <a:off x="1147482" y="4480245"/>
            <a:ext cx="9879106" cy="11387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Tarihleri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Genellikle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Şubat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Ekim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aylarında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olmak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üzere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yılda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dönemi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bulunur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tr-T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2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94FE-BA9F-732E-4723-6E85715D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1723A3E-232D-FABD-AE2B-4572A0814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54EF9A74-7024-C0E0-7406-E10DB6A9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3AE1D87E-D345-CB9D-CEDF-2FD51830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F176FA5-0DEC-F54B-458A-8B0DBC9C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D2D6AE9-6CD6-3A58-E2C7-388CBEF86504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Bütçe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606073B-278F-951B-6DFE-D6FF3415BA08}"/>
              </a:ext>
            </a:extLst>
          </p:cNvPr>
          <p:cNvSpPr txBox="1"/>
          <p:nvPr/>
        </p:nvSpPr>
        <p:spPr>
          <a:xfrm>
            <a:off x="1277904" y="5501590"/>
            <a:ext cx="1017494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/>
              <a:t>Katılımcıların</a:t>
            </a:r>
            <a:r>
              <a:rPr lang="en-US" sz="1600" b="1" dirty="0"/>
              <a:t> </a:t>
            </a:r>
            <a:r>
              <a:rPr lang="en-US" sz="1600" b="1" dirty="0" err="1"/>
              <a:t>yol</a:t>
            </a:r>
            <a:r>
              <a:rPr lang="en-US" sz="1600" b="1" dirty="0"/>
              <a:t> </a:t>
            </a:r>
            <a:r>
              <a:rPr lang="en-US" sz="1600" b="1" dirty="0" err="1"/>
              <a:t>masrafları</a:t>
            </a:r>
            <a:r>
              <a:rPr lang="en-US" sz="1600" b="1" dirty="0"/>
              <a:t>, </a:t>
            </a:r>
            <a:r>
              <a:rPr lang="en-US" sz="1600" b="1" dirty="0" err="1"/>
              <a:t>konaklama</a:t>
            </a:r>
            <a:r>
              <a:rPr lang="en-US" sz="1600" b="1" dirty="0"/>
              <a:t>, </a:t>
            </a:r>
            <a:r>
              <a:rPr lang="en-US" sz="1600" b="1" dirty="0" err="1"/>
              <a:t>yeme-içme</a:t>
            </a:r>
            <a:r>
              <a:rPr lang="en-US" sz="1600" b="1" dirty="0"/>
              <a:t>, </a:t>
            </a:r>
            <a:r>
              <a:rPr lang="en-US" sz="1600" b="1" dirty="0" err="1"/>
              <a:t>vize</a:t>
            </a:r>
            <a:r>
              <a:rPr lang="en-US" sz="1600" b="1" dirty="0"/>
              <a:t>, </a:t>
            </a:r>
            <a:r>
              <a:rPr lang="en-US" sz="1600" b="1" dirty="0" err="1"/>
              <a:t>faaliyet</a:t>
            </a:r>
            <a:r>
              <a:rPr lang="en-US" sz="1600" b="1" dirty="0"/>
              <a:t> </a:t>
            </a:r>
            <a:r>
              <a:rPr lang="en-US" sz="1600" b="1" dirty="0" err="1"/>
              <a:t>giderleri</a:t>
            </a:r>
            <a:r>
              <a:rPr lang="en-US" sz="1600" b="1" dirty="0"/>
              <a:t> ve </a:t>
            </a:r>
            <a:r>
              <a:rPr lang="en-US" sz="1600" b="1" dirty="0" err="1"/>
              <a:t>kurumsal</a:t>
            </a:r>
            <a:r>
              <a:rPr lang="en-US" sz="1600" b="1" dirty="0"/>
              <a:t> </a:t>
            </a:r>
            <a:r>
              <a:rPr lang="en-US" sz="1600" b="1" dirty="0" err="1"/>
              <a:t>destek</a:t>
            </a:r>
            <a:r>
              <a:rPr lang="en-US" sz="1600" b="1" dirty="0"/>
              <a:t> </a:t>
            </a:r>
            <a:r>
              <a:rPr lang="en-US" sz="1600" b="1" dirty="0" err="1"/>
              <a:t>hibesi</a:t>
            </a:r>
            <a:r>
              <a:rPr lang="en-US" sz="1600" b="1" dirty="0"/>
              <a:t> </a:t>
            </a:r>
            <a:r>
              <a:rPr lang="en-US" sz="1600" b="1" dirty="0" err="1"/>
              <a:t>proje</a:t>
            </a:r>
            <a:r>
              <a:rPr lang="en-US" sz="1600" b="1" dirty="0"/>
              <a:t> </a:t>
            </a:r>
            <a:r>
              <a:rPr lang="en-US" sz="1600" b="1" dirty="0" err="1"/>
              <a:t>bütçesinden</a:t>
            </a:r>
            <a:r>
              <a:rPr lang="en-US" sz="1600" b="1" dirty="0"/>
              <a:t> </a:t>
            </a:r>
            <a:r>
              <a:rPr lang="en-US" sz="1600" b="1" dirty="0" err="1"/>
              <a:t>karşılanır</a:t>
            </a:r>
            <a:r>
              <a:rPr lang="en-US" sz="1600" b="1" dirty="0"/>
              <a:t>.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black box with a black line&#10;&#10;AI-generated content may be incorrect.">
            <a:extLst>
              <a:ext uri="{FF2B5EF4-FFF2-40B4-BE49-F238E27FC236}">
                <a16:creationId xmlns:a16="http://schemas.microsoft.com/office/drawing/2014/main" id="{06202A1E-6C41-85F4-5684-85CD4B64F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09" y="1616320"/>
            <a:ext cx="6635652" cy="3615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9311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1D4C5-345D-7357-1CAD-DDE4D34E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76B97EB-B62E-4413-4448-15FD9C2805D4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Örneği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B96429-6525-DD24-7740-0A8280B45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219792"/>
            <a:ext cx="7608304" cy="44893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DFCA85F9-EF88-5E7E-44AA-B26449D19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7424DD5-C43F-8EA8-3DE3-A0FA08B3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388586A9-C7E7-DD85-FB3F-DD0D83255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65423FDE-A4EE-8268-764D-C6BAD0E6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28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8E286-26CD-2AC4-8706-4146FE74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2EBA213-F9F9-F647-1C48-FA9B2EAC37B7}"/>
              </a:ext>
            </a:extLst>
          </p:cNvPr>
          <p:cNvSpPr txBox="1"/>
          <p:nvPr/>
        </p:nvSpPr>
        <p:spPr>
          <a:xfrm>
            <a:off x="723543" y="1122363"/>
            <a:ext cx="4377648" cy="962238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KA154-Gençlik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Katılımı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-Youth Participation Activities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CFBBBFD-217C-6075-CCF4-7D8AE953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91" y="2355958"/>
            <a:ext cx="6283367" cy="37290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demokratik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hayata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katılımlarını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teşvik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eden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politika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yapıcılarla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diyalog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kurmalarını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sağlayan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sesini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yerel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ulusal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uluslararası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düzeyde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duyurmalarını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hedefleyen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projelerdir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Amaç: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aktif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vatandaş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olarak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toplumlarının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demokratik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süreçlerine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dahil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olmalarını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sağlamak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Ortaklık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Yapısı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Tek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resmi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olmayan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grubu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dahil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)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tarafından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ulusal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veya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ulusötesi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düzeyde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yürütülebilir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Ulusötesi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için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ortak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gereklidir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Süre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3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ila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24 ay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arasında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değişir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  <a:endParaRPr kumimoji="0" lang="tr-TR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Faydalanabilecek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Programla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ilişkili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  <a:r>
              <a:rPr kumimoji="0" lang="tr-TR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2FBEF302-5D2A-ECA6-AC0C-8B2B6B86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pic>
        <p:nvPicPr>
          <p:cNvPr id="9" name="Picture 8" descr="A group of people sitting in a round room&#10;&#10;AI-generated content may be incorrect.">
            <a:extLst>
              <a:ext uri="{FF2B5EF4-FFF2-40B4-BE49-F238E27FC236}">
                <a16:creationId xmlns:a16="http://schemas.microsoft.com/office/drawing/2014/main" id="{CA40F607-AFBB-6E32-3C74-996B4CCBA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744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88AE3D7-5626-4140-D265-41AFBF14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2EE685-F9DB-210C-8816-B3996261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88F87350-FD28-6577-9808-1122B745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054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4A563-DD2F-BF4B-DB33-F5528544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4CC2696-9F53-A315-BDF3-2ACFB4CA0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A4E1121-57CF-E9A2-249F-081E94B1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CE9C2D53-DDD6-2053-5E11-46F1C42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EEC1705-ECDD-463A-143E-9AC1FD11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4C9520B-05FB-2804-A14C-C3FCB933DBDD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Etkinlikler</a:t>
            </a:r>
            <a:endParaRPr lang="en-GB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4B2FF-FFB5-1D48-1855-38B8C6B3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17" y="2017222"/>
            <a:ext cx="7019636" cy="3591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126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D5A4954-AC52-4D88-B17F-E3195C8D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76" y="457200"/>
            <a:ext cx="8004848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1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6537F-8BCF-1AD6-2BB0-384AD379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34A89E5-780C-D8A8-2E2E-6BD450080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11E5311-29F5-12FA-F85D-70A1183A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593E1CAB-4D3E-A7F0-2098-82FD223F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000F9315-7E69-A6BA-9B29-D9E0B296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78276F2-A445-1E6A-0B9D-DDD1AC32C28B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Kimler Başvurabilir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3BD953E-0B47-E7CE-78B9-758A90A6DEDF}"/>
              </a:ext>
            </a:extLst>
          </p:cNvPr>
          <p:cNvSpPr txBox="1"/>
          <p:nvPr/>
        </p:nvSpPr>
        <p:spPr>
          <a:xfrm>
            <a:off x="2724036" y="2034834"/>
            <a:ext cx="6181164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STK’lar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Dernekler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Yerel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Bölgesel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Otoriteler</a:t>
            </a:r>
            <a:endParaRPr lang="en-US" alt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Kamu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Kuruluşları</a:t>
            </a:r>
            <a:endParaRPr kumimoji="0" lang="tr-T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Sosyal Sorumluluk Alanındaki Aktif Şirketler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Resmi olmayan Gençlik Grupları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1D1B55E-54EF-1EE5-43F7-4C8D78FF9148}"/>
              </a:ext>
            </a:extLst>
          </p:cNvPr>
          <p:cNvSpPr txBox="1"/>
          <p:nvPr/>
        </p:nvSpPr>
        <p:spPr>
          <a:xfrm>
            <a:off x="1147482" y="4480245"/>
            <a:ext cx="9879106" cy="11387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Tarihleri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Genellikle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Şubat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Ekim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aylarında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olmak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üzere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yılda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başvuru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dönemi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bulunur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tr-T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9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B468-3205-093A-952C-73442B54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8B86942-FE0F-D122-C788-FEACD4B4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85DC72A7-25E7-B499-4838-0C0804C7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DBBC4235-44A2-FB9F-B848-DE19B71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DDC79D5C-2023-D2C5-749C-97543C83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061DCFB-BF30-5DB8-E42A-87307D293EC0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Bütçe</a:t>
            </a:r>
            <a:endParaRPr lang="en-GB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C010A-2213-5E90-1ACE-A8B9B26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427" y="1702663"/>
            <a:ext cx="6300216" cy="3926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93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8E286-26CD-2AC4-8706-4146FE74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2EBA213-F9F9-F647-1C48-FA9B2EAC37B7}"/>
              </a:ext>
            </a:extLst>
          </p:cNvPr>
          <p:cNvSpPr txBox="1"/>
          <p:nvPr/>
        </p:nvSpPr>
        <p:spPr>
          <a:xfrm>
            <a:off x="723543" y="1122363"/>
            <a:ext cx="4377648" cy="962238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Avrupa’yı Keşfet (</a:t>
            </a:r>
            <a:r>
              <a:rPr lang="tr-TR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Mobility</a:t>
            </a:r>
            <a:r>
              <a:rPr lang="tr-T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Projects</a:t>
            </a:r>
            <a:r>
              <a:rPr lang="tr-T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tr-T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Young People- </a:t>
            </a:r>
            <a:r>
              <a:rPr lang="tr-TR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DiscoverEU-Inclusion</a:t>
            </a:r>
            <a:r>
              <a:rPr lang="tr-T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Action)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CFBBBFD-217C-6075-CCF4-7D8AE953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87" y="2226207"/>
            <a:ext cx="6283367" cy="37290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tr-TR" altLang="en-US" sz="1600" b="0" i="0" u="none" strike="noStrike" cap="none" normalizeH="0" baseline="0" dirty="0">
                <a:ln>
                  <a:noFill/>
                </a:ln>
                <a:effectLst/>
              </a:rPr>
              <a:t>Avrupa’yı keşfetmek için daha az fırsatı olan 18 yaşındaki gençlerin trenle Avrupa’yı gezmesini içermektedir. Yolculuk bireysel veya grupla bir ay kadar süreyle yapılabilir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Amaç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tr-TR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tr-TR" altLang="en-US" sz="1600" i="0" u="none" strike="noStrike" cap="none" normalizeH="0" baseline="0" dirty="0">
                <a:ln>
                  <a:noFill/>
                </a:ln>
                <a:effectLst/>
              </a:rPr>
              <a:t>Avrupa’nın tarihi mirasını ve çeşitliliğini yerinde görmek,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tr-TR" altLang="en-US" sz="1600" i="0" u="none" strike="noStrike" cap="none" normalizeH="0" baseline="0" dirty="0">
                <a:ln>
                  <a:noFill/>
                </a:ln>
                <a:effectLst/>
              </a:rPr>
              <a:t>Gençleri temel yeterlilikler ve yaşam becerileri ile donatmak,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altLang="en-US" sz="1600" dirty="0"/>
              <a:t>Gençlerin sürdürülebilir, çevre dostu seyahat alışkanlıkları edinmelerini teşvik etmek,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altLang="en-US" sz="1600" dirty="0"/>
              <a:t>Farklı ülkelerden akranlarla tanışarak, Avrupa değerlerini paylaşmak. 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Süre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lang="tr-TR" altLang="en-US" sz="1600" b="1" dirty="0"/>
              <a:t> </a:t>
            </a:r>
            <a:r>
              <a:rPr lang="tr-TR" altLang="en-US" sz="1600" dirty="0"/>
              <a:t>1-30 gün arası ve en az 1 ülke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Katılımcı Sayısı: </a:t>
            </a:r>
            <a:r>
              <a:rPr kumimoji="0" lang="tr-T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az 1, en fazla 5 kişi</a:t>
            </a:r>
            <a:endParaRPr kumimoji="0" lang="en-US" altLang="en-US" sz="16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Faydalanabilecek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Programla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ilişkili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2FBEF302-5D2A-ECA6-AC0C-8B2B6B86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88AE3D7-5626-4140-D265-41AFBF14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2EE685-F9DB-210C-8816-B3996261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sp>
        <p:nvSpPr>
          <p:cNvPr id="4" name="AutoShape 6" descr=", yapay zekayla üretilmiş">
            <a:extLst>
              <a:ext uri="{FF2B5EF4-FFF2-40B4-BE49-F238E27FC236}">
                <a16:creationId xmlns:a16="http://schemas.microsoft.com/office/drawing/2014/main" id="{0B67AE4F-8051-4975-A883-0030F5B93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AAC9FD9-ECBE-40EE-BFED-B4480B6FD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08" y="0"/>
            <a:ext cx="4751043" cy="6858000"/>
          </a:xfrm>
          <a:prstGeom prst="rect">
            <a:avLst/>
          </a:prstGeom>
        </p:spPr>
      </p:pic>
      <p:sp>
        <p:nvSpPr>
          <p:cNvPr id="7" name="AutoShape 8" descr=", yapay zekayla üretilmiş">
            <a:extLst>
              <a:ext uri="{FF2B5EF4-FFF2-40B4-BE49-F238E27FC236}">
                <a16:creationId xmlns:a16="http://schemas.microsoft.com/office/drawing/2014/main" id="{BC20BE70-726C-41E6-8431-7C232F82C8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0" descr=", yapay zekayla üretilmiş">
            <a:extLst>
              <a:ext uri="{FF2B5EF4-FFF2-40B4-BE49-F238E27FC236}">
                <a16:creationId xmlns:a16="http://schemas.microsoft.com/office/drawing/2014/main" id="{BF54BB48-50CC-479C-9735-17249E59E4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7520" y="3048000"/>
            <a:ext cx="12801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73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2B0F8-6A32-8934-5999-43CE36AE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1F05E5F-0F95-5C19-8BBF-4B79751C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C6CBEB9F-8216-5768-C92E-758D2A3C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46BB6CE1-774F-AD67-89D0-583EBAA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51C30DB-B4C1-8E06-23A8-53CDEB3D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91F71D1-DC1F-4458-8034-6CB72396507D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Kimler Başvurabilir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4EE104-381B-49E1-A6C3-0512CB021863}"/>
              </a:ext>
            </a:extLst>
          </p:cNvPr>
          <p:cNvSpPr txBox="1"/>
          <p:nvPr/>
        </p:nvSpPr>
        <p:spPr>
          <a:xfrm>
            <a:off x="1524000" y="1757680"/>
            <a:ext cx="3708400" cy="432426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Kurumsal Başvuru (</a:t>
            </a:r>
            <a:r>
              <a:rPr lang="tr-TR" b="1" dirty="0" err="1">
                <a:solidFill>
                  <a:schemeClr val="tx1"/>
                </a:solidFill>
              </a:rPr>
              <a:t>KA</a:t>
            </a:r>
            <a:r>
              <a:rPr lang="tr-TR" b="1" dirty="0">
                <a:solidFill>
                  <a:schemeClr val="tx1"/>
                </a:solidFill>
              </a:rPr>
              <a:t> 155)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tr-TR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Kimler Başvurabilir: 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STK’lar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, d</a:t>
            </a:r>
            <a:r>
              <a:rPr kumimoji="0" lang="tr-T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ernekler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, y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erel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ölgesel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toriteler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, k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amu 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k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uruluşları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, s</a:t>
            </a:r>
            <a:r>
              <a:rPr kumimoji="0" lang="tr-T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osyal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sorumluluk 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kumimoji="0" lang="tr-T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lanındaki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aktif şirketler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, r</a:t>
            </a:r>
            <a:r>
              <a:rPr kumimoji="0" lang="tr-T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esmi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olmayan gençlik 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  <a:r>
              <a:rPr kumimoji="0" lang="tr-T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rupları</a:t>
            </a:r>
            <a:endParaRPr kumimoji="0" lang="tr-TR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tr-TR" sz="1500" b="1" dirty="0">
                <a:solidFill>
                  <a:schemeClr val="tx1"/>
                </a:solidFill>
              </a:rPr>
              <a:t>Süre: 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3-18 ay</a:t>
            </a:r>
          </a:p>
          <a:p>
            <a:endParaRPr lang="tr-TR" sz="1500" dirty="0">
              <a:solidFill>
                <a:schemeClr val="tx1"/>
              </a:solidFill>
            </a:endParaRPr>
          </a:p>
          <a:p>
            <a:r>
              <a:rPr lang="tr-TR" sz="1500" b="1" dirty="0">
                <a:solidFill>
                  <a:schemeClr val="tx1"/>
                </a:solidFill>
              </a:rPr>
              <a:t>Başvuru: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Başvuru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Portalı</a:t>
            </a:r>
            <a:endParaRPr lang="tr-TR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50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en-GB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EBC4220-66DF-4734-AA28-BA593041A859}"/>
              </a:ext>
            </a:extLst>
          </p:cNvPr>
          <p:cNvSpPr txBox="1"/>
          <p:nvPr/>
        </p:nvSpPr>
        <p:spPr>
          <a:xfrm>
            <a:off x="7198113" y="1693087"/>
            <a:ext cx="3596267" cy="432426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Bireysel Başvuru</a:t>
            </a:r>
          </a:p>
          <a:p>
            <a:endParaRPr lang="tr-TR" sz="1400" b="1" dirty="0">
              <a:solidFill>
                <a:schemeClr val="tx1"/>
              </a:solidFill>
            </a:endParaRPr>
          </a:p>
          <a:p>
            <a:r>
              <a:rPr lang="tr-TR" sz="1500" b="1" dirty="0">
                <a:solidFill>
                  <a:schemeClr val="tx1"/>
                </a:solidFill>
                <a:latin typeface="Arial" panose="020B0604020202020204" pitchFamily="34" charset="0"/>
              </a:rPr>
              <a:t>Kimler Başvurabilir: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Başvuru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tarihinde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 </a:t>
            </a:r>
            <a:r>
              <a:rPr kumimoji="0" lang="en-US" altLang="en-US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yaşında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</a:t>
            </a:r>
            <a:r>
              <a:rPr kumimoji="0" lang="tr-TR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lanlar,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Avrupa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Birliği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üyesi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ülkeler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veya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Erasmus+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programına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dahil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olan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üçüncü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ülkeler</a:t>
            </a:r>
            <a:r>
              <a:rPr kumimoji="0" lang="tr-T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ikamet edenler,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Geçerli bir pasaport sahibi olanlar,</a:t>
            </a:r>
          </a:p>
          <a:p>
            <a:r>
              <a:rPr kumimoji="0" lang="tr-TR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Süre:</a:t>
            </a:r>
            <a:r>
              <a:rPr kumimoji="0" lang="tr-TR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1-30 gün</a:t>
            </a:r>
          </a:p>
          <a:p>
            <a:r>
              <a:rPr lang="tr-TR" altLang="en-US" sz="1500" b="1" dirty="0">
                <a:solidFill>
                  <a:schemeClr val="tx1"/>
                </a:solidFill>
                <a:latin typeface="Arial" panose="020B0604020202020204" pitchFamily="34" charset="0"/>
              </a:rPr>
              <a:t>Başvuru: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tr-TR" altLang="en-US" sz="1500" dirty="0" err="1">
                <a:solidFill>
                  <a:schemeClr val="tx1"/>
                </a:solidFill>
                <a:latin typeface="Arial" panose="020B0604020202020204" pitchFamily="34" charset="0"/>
              </a:rPr>
              <a:t>European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tr-TR" altLang="en-US" sz="1500" dirty="0" err="1">
                <a:solidFill>
                  <a:schemeClr val="tx1"/>
                </a:solidFill>
                <a:latin typeface="Arial" panose="020B0604020202020204" pitchFamily="34" charset="0"/>
              </a:rPr>
              <a:t>Youth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 Portal</a:t>
            </a:r>
          </a:p>
          <a:p>
            <a:r>
              <a:rPr lang="tr-TR" altLang="en-US" sz="1500" b="1" dirty="0">
                <a:solidFill>
                  <a:schemeClr val="tx1"/>
                </a:solidFill>
                <a:latin typeface="Arial" panose="020B0604020202020204" pitchFamily="34" charset="0"/>
              </a:rPr>
              <a:t>Faaliyetler: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Seyahat Kartı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altLang="en-US" sz="1500" dirty="0" err="1">
                <a:solidFill>
                  <a:schemeClr val="tx1"/>
                </a:solidFill>
                <a:latin typeface="Arial" panose="020B0604020202020204" pitchFamily="34" charset="0"/>
              </a:rPr>
              <a:t>Discover</a:t>
            </a: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 EU İndirim Kartı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altLang="en-US" sz="1500" dirty="0">
                <a:solidFill>
                  <a:schemeClr val="tx1"/>
                </a:solidFill>
                <a:latin typeface="Arial" panose="020B0604020202020204" pitchFamily="34" charset="0"/>
              </a:rPr>
              <a:t>Öğrenme Döngüsü</a:t>
            </a:r>
          </a:p>
          <a:p>
            <a:endParaRPr lang="tr-TR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FEC6CA5-DC51-B9AD-6A74-3A32E20AE388}"/>
              </a:ext>
            </a:extLst>
          </p:cNvPr>
          <p:cNvSpPr txBox="1"/>
          <p:nvPr/>
        </p:nvSpPr>
        <p:spPr>
          <a:xfrm>
            <a:off x="838200" y="6046382"/>
            <a:ext cx="5233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https://youth.europa.eu/news/</a:t>
            </a:r>
            <a:r>
              <a:rPr lang="tr-TR" dirty="0">
                <a:hlinkClick r:id="rId5"/>
              </a:rPr>
              <a:t>save-date-next-discovereu-call</a:t>
            </a:r>
            <a:r>
              <a:rPr lang="tr-TR" dirty="0"/>
              <a:t>_en</a:t>
            </a:r>
          </a:p>
        </p:txBody>
      </p:sp>
    </p:spTree>
    <p:extLst>
      <p:ext uri="{BB962C8B-B14F-4D97-AF65-F5344CB8AC3E}">
        <p14:creationId xmlns:p14="http://schemas.microsoft.com/office/powerpoint/2010/main" val="4036716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B468-3205-093A-952C-73442B54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8B86942-FE0F-D122-C788-FEACD4B4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85DC72A7-25E7-B499-4838-0C0804C7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DBBC4235-44A2-FB9F-B848-DE19B71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DDC79D5C-2023-D2C5-749C-97543C83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061DCFB-BF30-5DB8-E42A-87307D293EC0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Bütçe</a:t>
            </a:r>
            <a:endParaRPr lang="en-GB" sz="32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6CEAD7E-E500-4FDF-976C-AC196A36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078" y="1595440"/>
            <a:ext cx="7811844" cy="41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511AC-9472-FF1B-7E8C-F3DB91E9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E5E62D6C-E072-94D3-E258-A477270BCC86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Avrupa </a:t>
            </a:r>
            <a:r>
              <a:rPr lang="en-US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Dayanışma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Programı</a:t>
            </a:r>
            <a:endParaRPr lang="en-US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(ESC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34021F8D-3406-F676-E7A1-821B6772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7C7530-232B-2EB5-1FEB-4E406A0A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414823"/>
            <a:ext cx="7225748" cy="40283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C7DAD2D8-05B5-8FC9-49FB-063CC8B9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045ECCA-8702-2565-3561-D46564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8FEFAEA-7044-7257-2690-F56397C0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2B0F8-6A32-8934-5999-43CE36AE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1F05E5F-0F95-5C19-8BBF-4B79751C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C6CBEB9F-8216-5768-C92E-758D2A3C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46BB6CE1-774F-AD67-89D0-583EBAA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51C30DB-B4C1-8E06-23A8-53CDEB3D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56AC5-6706-1FB4-7E9B-4E8F0FF87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122363"/>
            <a:ext cx="8641559" cy="42977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997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E3FD-285F-DE6D-375D-9CB143BA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DD56C2E-7837-250A-5172-C6895DF6E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982E88C-AE5F-3858-F9B9-1291E19A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B71EDED-CC27-ABDB-0482-BF5A0DF3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2894691A-79AC-42CA-AADE-F4428044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2BC89172-0E09-74B5-EB3F-837C707C0DCE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ESC’nin</a:t>
            </a:r>
            <a:r>
              <a:rPr lang="en-GB" sz="3200" b="1" dirty="0"/>
              <a:t> Kapsamı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A7154-D9F3-86D0-F27E-24C60E4F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81" y="1918411"/>
            <a:ext cx="5793638" cy="30211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395EC-FC95-CD3E-80EC-74D43DDB4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315" y="1541067"/>
            <a:ext cx="3750466" cy="44211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84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D54B0A-B9B4-C677-8CF8-0BD75005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520CC79E-F50C-3E5D-EA08-4763F8BE57E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ESC’nin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Öncelikleri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68AA5-221F-0125-B568-6115314D6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368672"/>
            <a:ext cx="7608304" cy="41916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AA1568A1-3AA8-1A75-954E-01B88E1B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D0DEF71B-EFF3-7544-E4CA-B0010D65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61E241AD-1A7C-E6EC-3FAE-2A305F9ED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9C33DD1-60DF-E63E-9A68-C07E9C62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3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B3765-4FB8-CAEE-5513-8EA353A1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A668F480-4318-6656-2C64-D8C25D51CC3A}"/>
              </a:ext>
            </a:extLst>
          </p:cNvPr>
          <p:cNvSpPr txBox="1"/>
          <p:nvPr/>
        </p:nvSpPr>
        <p:spPr>
          <a:xfrm>
            <a:off x="586478" y="1683756"/>
            <a:ext cx="3115265" cy="2396359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Faaliyet Türleri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599B00E-A221-68D7-8A9C-F2F6507C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AC90BEA8-AA23-C22B-C565-5E5D1516D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0862A07A-329E-F53B-5911-894F3F67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extBox 10">
            <a:extLst>
              <a:ext uri="{FF2B5EF4-FFF2-40B4-BE49-F238E27FC236}">
                <a16:creationId xmlns:a16="http://schemas.microsoft.com/office/drawing/2014/main" id="{29B7286D-4DD3-9A49-F1B5-21E68DF6A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0989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Alt Bilgi Yer Tutucusu 1">
            <a:extLst>
              <a:ext uri="{FF2B5EF4-FFF2-40B4-BE49-F238E27FC236}">
                <a16:creationId xmlns:a16="http://schemas.microsoft.com/office/drawing/2014/main" id="{A1D0C5A1-59F9-7BA1-BD3A-D5603E58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4133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Projeleri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Ofisi</a:t>
            </a:r>
          </a:p>
        </p:txBody>
      </p:sp>
    </p:spTree>
    <p:extLst>
      <p:ext uri="{BB962C8B-B14F-4D97-AF65-F5344CB8AC3E}">
        <p14:creationId xmlns:p14="http://schemas.microsoft.com/office/powerpoint/2010/main" val="23404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C79597-4CE1-4F10-8845-9EEDE9CB7BEB}"/>
              </a:ext>
            </a:extLst>
          </p:cNvPr>
          <p:cNvSpPr txBox="1"/>
          <p:nvPr/>
        </p:nvSpPr>
        <p:spPr>
          <a:xfrm>
            <a:off x="2318164" y="330195"/>
            <a:ext cx="7019636" cy="1077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/>
              <a:t>Erasmus+ ve Avrupa Dayanışma Programları Nedir?</a:t>
            </a:r>
            <a:endParaRPr lang="en-GB" sz="3200" b="1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EDDAFCC-1413-4A15-8CBA-2D337E8B1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7" y="1839077"/>
            <a:ext cx="8575745" cy="3653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181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5EB5A-7756-4952-8362-435F857E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5B084-1E6B-BEF5-9808-F13F1356C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0" b="13107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4A9D07EC-59B9-F034-4335-2CC296B7BD20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Gönüllülük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Projeleri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(ESC 5</a:t>
            </a:r>
            <a:r>
              <a:rPr lang="tr-TR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988F6A3-0C44-4C02-C0E9-1D6097D81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610" y="2434201"/>
            <a:ext cx="4657341" cy="3742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R="0" lvl="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Tanım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yurt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dışında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veya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kendi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ülkelerinde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kar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amacı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gütmeyen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kuruluşların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yürüttüğü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toplumsal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fayda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sağlayan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projelere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gönüllü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olarak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katılmasıdır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Bireysel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veya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takım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halinde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gerçekleştirilebilir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Amaç: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kişisel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eğitimsel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sosyal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mesleki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gelişimlerine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katkıda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bulunmak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kültürlerarası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anlayışı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toplumsal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dayanışmayı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güçlendirmektir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Hedefler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Gençlere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yeni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beceriler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yetkinlikler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kazandırmak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Farklı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kültürleri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tanıma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dil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becerilerini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geliştirme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imkanı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sunmak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Toplumsal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sorunlara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duyarlılığı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artırmak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3AA5763-0CD1-C38C-A63D-35284C82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209997A-F874-AE89-DA91-FD4467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7658EC-1AB2-E12F-177F-5261F496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354FA9A-2B67-B5C1-78C7-BBC48A62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81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36BBB-6A9B-962C-856B-CD48BAA96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03D1B70-5F0C-83DF-B745-3FB11BAC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374" y="975749"/>
            <a:ext cx="6295632" cy="430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Ortaklık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Yapısı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Gönderen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Türkiye'den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)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ev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sahibi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(projenin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gerçekleşeceği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ülkeden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)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gereklidir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Gönüllü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kuruluşlar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aracılığıyla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projeye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katılır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1600" dirty="0"/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Süre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Kısa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Dönem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2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hafta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– 2 ay.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Uzun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Dönem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2 ay – 12 ay.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Bütçe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Gönüllünün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yol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masrafları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vize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konaklama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yeme-içme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yerel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ulaşım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cep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harçlığı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dil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desteği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karşılanır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Ayrıca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sağlık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sigortası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da program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tarafından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sağlanır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Faydalanabilecek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Programla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ilişkili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ortak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Yaş</a:t>
            </a:r>
            <a:r>
              <a:rPr lang="en-US" altLang="en-US" sz="1600" b="1" dirty="0"/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Aralığı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18-30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yaş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arası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202</a:t>
            </a:r>
            <a:r>
              <a:rPr kumimoji="0" lang="tr-TR" altLang="en-US" sz="1600" b="1" i="0" u="none" strike="noStrike" cap="none" normalizeH="0" baseline="0" dirty="0">
                <a:ln>
                  <a:noFill/>
                </a:ln>
                <a:effectLst/>
              </a:rPr>
              <a:t>6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Başvuru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Tarihleri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Proje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başvuruları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kuruluşlar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tarafından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yapılır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Gönüllüler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için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başvurular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yıl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boyunca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European Youth Portal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üzerinden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açıktır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Kuruluşların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başvuru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tarihleri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genellikle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Şubat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Ekim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aylarındadır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9F103DE4-F605-0F08-D699-F30F7586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AA5EAC0-EC72-24E8-926D-0C615B3F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60904A8-AB8A-79A9-3E72-E3DFD8B9D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E2DC9000-665A-D982-8A6F-4288FEF0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48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508C-D68C-84DE-2021-97A816D30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BA8CE8F-CD2A-4E59-62C4-BC28A0A20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0034F0CC-6502-21B8-3DFC-02604DBCE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89E348ED-F308-0698-B3B5-627A8CEF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CA3BE89-853E-95F2-7718-7A614BAD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72B5A48-0A2D-6D7C-29F6-E717195DC919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Gönüllülük</a:t>
            </a:r>
            <a:r>
              <a:rPr lang="en-US" sz="3200" b="1" dirty="0"/>
              <a:t> </a:t>
            </a:r>
            <a:r>
              <a:rPr lang="en-US" sz="3200" b="1" dirty="0" err="1"/>
              <a:t>Projeleri</a:t>
            </a:r>
            <a:r>
              <a:rPr lang="en-US" sz="3200" b="1" dirty="0"/>
              <a:t> Ne </a:t>
            </a:r>
            <a:r>
              <a:rPr lang="en-US" sz="3200" b="1" dirty="0" err="1"/>
              <a:t>Değildir</a:t>
            </a:r>
            <a:r>
              <a:rPr lang="en-US" sz="3200" b="1" dirty="0"/>
              <a:t>?</a:t>
            </a:r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F87A3-F1C7-3928-17FE-20C101BE8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87" y="1598948"/>
            <a:ext cx="7411827" cy="46842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48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9B96D-0E85-45BE-3F37-398938AE6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5D81BE0-C07F-C94C-8E07-E9CB3B0AD033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Bireysel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Gönüllülük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28E07F-89D2-FCA2-1DEB-C950F666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874858"/>
            <a:ext cx="7608304" cy="31792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E4458025-6C05-EF87-147A-279BE092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F5D7932-A7F0-C8E4-52CD-689136B5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E6E8876B-B8E0-E84A-762B-A2F944179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8428E0A5-5DC4-C894-3326-45D27669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5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DA410-70EB-DE22-5ABD-E42EB6B31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3D2C224-3D48-FAA7-A437-511FADFAC5B8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Gönüllülük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Takımları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F94BB-8E0D-88A6-982E-65C325BE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862628"/>
            <a:ext cx="7608304" cy="32037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27BE7129-DFFD-87C2-22AF-9D0FEABB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848A2E5-F5EB-AC30-2833-B9599232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5B047454-7DAC-0140-2A34-D844D4F4D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B67B661-8FE1-1944-5A1A-80A5FA3E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31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A524C1-4855-E0B6-0091-72DA2F83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D14AA0B-DC81-06B0-0935-7F4C23F9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7">
            <a:extLst>
              <a:ext uri="{FF2B5EF4-FFF2-40B4-BE49-F238E27FC236}">
                <a16:creationId xmlns:a16="http://schemas.microsoft.com/office/drawing/2014/main" id="{FE6BB18A-4CA2-4E63-6E18-EC2B0244AC2D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Bütçe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3E4C734-C9F7-BE9E-3AF2-37D91F42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E83B960-443B-A75B-51B5-E0074F00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E1280BE-1D58-878D-00A4-EA0DD2EA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7F88E7B5-B442-1D15-37D4-50E7D2B6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1F80B7-EB89-1823-8CA0-AD392A7A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356" y="1794799"/>
            <a:ext cx="8436429" cy="41489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7609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3AE3C3-D33C-395E-538B-0BB97492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0290390-4854-3979-747B-152BF2CD21AF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Gönüllülük</a:t>
            </a:r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Faaliyetlerine</a:t>
            </a:r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Katılmak</a:t>
            </a:r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için </a:t>
            </a:r>
            <a:r>
              <a:rPr lang="en-US" sz="3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Gençler</a:t>
            </a:r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Ne </a:t>
            </a:r>
            <a:r>
              <a:rPr lang="en-US" sz="3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Yapmalı</a:t>
            </a:r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9AD67-6E72-D0AB-D91E-138D06149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812211"/>
            <a:ext cx="5536001" cy="31748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C5CAEC5D-C9DE-3526-1BA8-041E487A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809" y="6492240"/>
            <a:ext cx="37657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6BCFC98-F43D-7F13-AEB7-13239B79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5CE868F3-447C-C7DD-17DF-78F58F5BD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8148ABFA-80D0-8E38-D5CB-A13B6219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1298742D-CC9F-E45B-5402-0627E4B087F7}"/>
              </a:ext>
            </a:extLst>
          </p:cNvPr>
          <p:cNvSpPr txBox="1"/>
          <p:nvPr/>
        </p:nvSpPr>
        <p:spPr>
          <a:xfrm>
            <a:off x="6683828" y="5348316"/>
            <a:ext cx="461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https://youth.europa.eu/home_en</a:t>
            </a:r>
          </a:p>
        </p:txBody>
      </p:sp>
      <p:sp>
        <p:nvSpPr>
          <p:cNvPr id="7" name="Metin kutusu 6">
            <a:hlinkClick r:id="rId6"/>
            <a:extLst>
              <a:ext uri="{FF2B5EF4-FFF2-40B4-BE49-F238E27FC236}">
                <a16:creationId xmlns:a16="http://schemas.microsoft.com/office/drawing/2014/main" id="{8EBCC4FC-5BE5-F0D6-54A0-2CF30A708A56}"/>
              </a:ext>
            </a:extLst>
          </p:cNvPr>
          <p:cNvSpPr txBox="1"/>
          <p:nvPr/>
        </p:nvSpPr>
        <p:spPr>
          <a:xfrm>
            <a:off x="6338888" y="5800924"/>
            <a:ext cx="618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https://youth.europa.eu/solidarity/register/check_en</a:t>
            </a:r>
          </a:p>
        </p:txBody>
      </p:sp>
    </p:spTree>
    <p:extLst>
      <p:ext uri="{BB962C8B-B14F-4D97-AF65-F5344CB8AC3E}">
        <p14:creationId xmlns:p14="http://schemas.microsoft.com/office/powerpoint/2010/main" val="21137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56E0D-E387-225B-301F-7D14267F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5EA5ACC-AF64-0C6A-E2E6-CA39D6F4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FBCF6941-2D5F-6BC6-1F55-D9EAE76B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55261779-B330-4475-CC8F-1783D9F0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0A86BB1-4A21-3EA7-AC02-AC4C3C0C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0370846-8F08-3F7E-F2CD-6C461EA3AB3D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Örnek Proje</a:t>
            </a:r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7AD84-0A2B-F1AF-C407-25FF53F1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862" y="1689913"/>
            <a:ext cx="8051539" cy="46059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56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4680-4D94-8603-1761-FF6C4B142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A138C00-7AB5-A9F9-DF34-57FC4224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77431C49-3873-C830-04DF-E2C0DC20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FCD517A3-A2A9-0C8A-93F2-DAD795C2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7FB837D-1DE2-8A59-CAAC-F9387924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91F3C66-0D2E-A562-58D9-58E033011D03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Örnek Proje</a:t>
            </a:r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702FD-C869-54B0-7E71-F406E8984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71" y="1570986"/>
            <a:ext cx="8338457" cy="43612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238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FCDB5-03A2-DB54-329F-1DEE084E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92A4A38-C100-463A-41B8-8A0C90C2DBCA}"/>
              </a:ext>
            </a:extLst>
          </p:cNvPr>
          <p:cNvSpPr txBox="1"/>
          <p:nvPr/>
        </p:nvSpPr>
        <p:spPr>
          <a:xfrm>
            <a:off x="6116569" y="365125"/>
            <a:ext cx="5237229" cy="1807305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Dayanışma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Projeleri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(ESC30)</a:t>
            </a:r>
          </a:p>
        </p:txBody>
      </p:sp>
      <p:pic>
        <p:nvPicPr>
          <p:cNvPr id="10" name="Picture 9" descr="A group of people standing around a white board&#10;&#10;AI-generated content may be incorrect.">
            <a:extLst>
              <a:ext uri="{FF2B5EF4-FFF2-40B4-BE49-F238E27FC236}">
                <a16:creationId xmlns:a16="http://schemas.microsoft.com/office/drawing/2014/main" id="{9AEE9334-82D8-D911-C745-6E561718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1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1D4D7C26-E6B9-7534-C2E2-DB4EC4E88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76" y="2377430"/>
            <a:ext cx="5668161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Tanım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Kendi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yerel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topluluklarında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olumlu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değişim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yaratmak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isteyen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5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gençten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oluşan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grupların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kendi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ülkelerinde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tasarlayıp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uyguladıkları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projelerdir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Projeler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liderliğinde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inisiyatifinde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şekillenir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Amaç: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sosyal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sorumluluk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bilincini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artırmak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yerel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sorunlara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çözüm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üretmelerini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sağlamak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onlara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proje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yönetimi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becerileri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kazandırmaktır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Hedefler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Yerel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topluluğun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ihtiyaçlarına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yönelik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somut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çıktılar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elde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etmek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Gençlerin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aktif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vatandaşlık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liderlik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becerilerini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geliştirmek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Toplumsal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katılımı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dayanışmayı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teşvik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etmek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C9D170E-6F5B-3A85-4BDF-4C62CCB30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4F56B8D-49BB-A013-A236-6E0B0603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AEAD01-7CC5-19B9-99A1-4225CEC3E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345F9530-0E3C-ECDF-E3A7-F2BF0B08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6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7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767C4B5-1E6F-42A7-8F5F-E0893C7E053D}"/>
              </a:ext>
            </a:extLst>
          </p:cNvPr>
          <p:cNvSpPr txBox="1"/>
          <p:nvPr/>
        </p:nvSpPr>
        <p:spPr>
          <a:xfrm>
            <a:off x="636530" y="1057852"/>
            <a:ext cx="2840182" cy="2371148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Erasmus+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Programının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Hedefleri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D3CB527-774E-496C-8054-EF6CA477E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1234411"/>
            <a:ext cx="7347537" cy="439015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96095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algn="l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D80FD-280A-5AE9-7D4C-1B6E4283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5D2A08A-4B44-67A7-4E8F-2094D23E33AF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Dayanışma Projeleri (ESC30)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7D9D1-EB2C-74ED-204D-81EE5DEF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94" y="1675227"/>
            <a:ext cx="7957811" cy="43941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71979099-663C-B0B4-4EC1-982BEB1E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39128074-13A6-C7DF-D424-FBD6BABD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C06922F6-6929-98B2-B185-D2B2538B4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4BB09E6C-A42D-1F9F-982E-BB581FEB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8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F692C-A631-3389-391C-965475198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F4928EF-4A0E-A9DE-6E2E-B43B6B9A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374" y="1463039"/>
            <a:ext cx="6509912" cy="430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Ortaklık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Yapısı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Ulusal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düzeydedir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uluslararası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ortak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gerekmez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 En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5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gençten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oluşan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grup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yeterlidir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 Gruba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koç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(mentor)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destek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olabilir.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Süre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2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ila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12 ay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arasında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değişir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Bütçe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Proje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yönetimi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faaliyet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giderleri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için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aylık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500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Euro'ya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kadar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hibe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desteği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sağlanır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 Koç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desteği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için ek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bütçe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talep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edilebilir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Faydalanabilecek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Programla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ilişkili tüm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ülkeler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(T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rkiye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dahil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).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Yaş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Aralığı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18-30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yaş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arası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gençler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2025 Başvuru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Tarihleri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Genellikle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yılda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2 veya 3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başvuru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dönemi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olur. 2024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dönemleri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referans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alındığında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muhtemel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tarihler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Şubat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 ve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effectLst/>
              </a:rPr>
              <a:t>Ekim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aylarıdır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 Kesin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tarihler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için Türkiye Ulusal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Ajansı'nın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duyuruları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takip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effectLst/>
              </a:rPr>
              <a:t>edilmelidir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F273B9D-81D8-2D2B-AF64-05259E6F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194435B-7E06-3CCF-0462-78EE2D6C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2C956A-A038-499D-0FFF-CCF390A1C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EE561855-0B6F-4F35-9A55-75F19770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2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2BA29D-6EE4-2E71-61A9-2100F374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8948042-6CC5-7FCC-8C5D-E091C03C2B81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Bütçe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34841-0DF5-AECC-63F0-7408ED5A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7" y="1675227"/>
            <a:ext cx="9286525" cy="43941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98EB05A-6116-9B6F-42A8-C9D8F0A0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A6A6AB5-47D7-22BB-CF8C-9BECA999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2377E5A9-7D9F-FC83-F4E2-DEB29E3B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20EFC4FD-F00D-7BB6-AF5A-3C9FBD78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5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B9A91-702C-4081-36AB-D2908D0D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6820091-78C8-08AD-7E4D-E08CFBE1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1A7E28B9-A367-CC95-5B92-18D972145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0A87BFE3-D0D5-25FE-1F47-3897424E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2C0DFE25-D23E-3518-29E4-CBE176F5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CECC908-0679-D1E4-672E-5B878A122CB3}"/>
              </a:ext>
            </a:extLst>
          </p:cNvPr>
          <p:cNvSpPr txBox="1"/>
          <p:nvPr/>
        </p:nvSpPr>
        <p:spPr>
          <a:xfrm>
            <a:off x="2389882" y="531717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Örnek Proje</a:t>
            </a:r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F7D9F-A015-D2A5-77B4-F7F08035F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413" y="1705189"/>
            <a:ext cx="7892787" cy="40624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944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20CCC-549E-A02A-84E6-F33610EE2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E9D8245-8BB0-74A8-D4D9-A2ED2864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E9D87831-D4EE-8928-6BB2-D4A2C57A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8D32F27-7648-A460-4FF3-31F7C3DE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C822EF0C-A8B4-941C-74F8-450983F0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5DE7A59-5B24-103B-505F-45F17D3D6D56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EURODESK</a:t>
            </a:r>
            <a:endParaRPr lang="en-GB" sz="3200" b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59D75A8-2336-B77B-29C2-04435CBF24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D5C66474-5AC2-D5E1-F880-BFDAAA213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2" name="Picture 8" descr="Ulusal Ajans">
            <a:extLst>
              <a:ext uri="{FF2B5EF4-FFF2-40B4-BE49-F238E27FC236}">
                <a16:creationId xmlns:a16="http://schemas.microsoft.com/office/drawing/2014/main" id="{310DEF5B-C707-A563-0EB7-68A83F89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843212"/>
            <a:ext cx="39052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30ADB77E-38D6-B79E-1123-2BEDE392CDEC}"/>
              </a:ext>
            </a:extLst>
          </p:cNvPr>
          <p:cNvSpPr txBox="1"/>
          <p:nvPr/>
        </p:nvSpPr>
        <p:spPr>
          <a:xfrm>
            <a:off x="1071561" y="1659700"/>
            <a:ext cx="8024813" cy="42473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tr-TR" b="1" dirty="0"/>
              <a:t>Tanım:</a:t>
            </a:r>
            <a:r>
              <a:rPr lang="tr-TR" dirty="0"/>
              <a:t> </a:t>
            </a:r>
            <a:r>
              <a:rPr lang="tr-TR" dirty="0" err="1"/>
              <a:t>Eurodesk</a:t>
            </a:r>
            <a:r>
              <a:rPr lang="tr-TR" dirty="0"/>
              <a:t>; gençler ve gençlerle çalışanlar için eğitim, staj, gönüllülük ve hibe programları gibi Avrupa fırsatları hakkında bilgi sağlayan </a:t>
            </a:r>
            <a:r>
              <a:rPr lang="tr-TR" b="1" dirty="0"/>
              <a:t>Avrupa Bilgi </a:t>
            </a:r>
            <a:r>
              <a:rPr lang="tr-TR" b="1" dirty="0" err="1"/>
              <a:t>Ağı</a:t>
            </a:r>
            <a:r>
              <a:rPr lang="tr-TR" dirty="0" err="1"/>
              <a:t>'dır</a:t>
            </a:r>
            <a:r>
              <a:rPr lang="tr-TR" dirty="0"/>
              <a:t>. 36 ülkede faaliyet gösteren bu ağ, Türkiye’de Ulusal Ajans bünyesinde yapılandırılmıştır.</a:t>
            </a:r>
          </a:p>
          <a:p>
            <a:endParaRPr lang="tr-TR" b="1" dirty="0"/>
          </a:p>
          <a:p>
            <a:r>
              <a:rPr lang="tr-TR" b="1" dirty="0"/>
              <a:t>Temel Hedefler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Erişilebilirlik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Farkındalık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Rehberlik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Ağ Oluşturma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r>
              <a:rPr lang="tr-TR" b="1" dirty="0"/>
              <a:t>Temel Faaliyetler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Bilgilendirme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Soru-Cevap Desteği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Time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Move</a:t>
            </a:r>
            <a:r>
              <a:rPr lang="tr-TR" dirty="0"/>
              <a:t> Kampanyası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Eğitim ve Seminerler</a:t>
            </a:r>
          </a:p>
        </p:txBody>
      </p:sp>
      <p:sp>
        <p:nvSpPr>
          <p:cNvPr id="16" name="Metin kutusu 15">
            <a:hlinkClick r:id="rId6"/>
            <a:extLst>
              <a:ext uri="{FF2B5EF4-FFF2-40B4-BE49-F238E27FC236}">
                <a16:creationId xmlns:a16="http://schemas.microsoft.com/office/drawing/2014/main" id="{098F5FC1-436E-5DF4-1AAE-B4119C0C800F}"/>
              </a:ext>
            </a:extLst>
          </p:cNvPr>
          <p:cNvSpPr txBox="1"/>
          <p:nvPr/>
        </p:nvSpPr>
        <p:spPr>
          <a:xfrm>
            <a:off x="9248774" y="3695700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https://eurodesk.ua.gov.tr/</a:t>
            </a:r>
          </a:p>
        </p:txBody>
      </p:sp>
    </p:spTree>
    <p:extLst>
      <p:ext uri="{BB962C8B-B14F-4D97-AF65-F5344CB8AC3E}">
        <p14:creationId xmlns:p14="http://schemas.microsoft.com/office/powerpoint/2010/main" val="87369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C9D63-A4F2-8B1C-DFC5-51103D40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C3415A6-7A17-3F7A-7E80-7A78711C6616}"/>
              </a:ext>
            </a:extLst>
          </p:cNvPr>
          <p:cNvSpPr txBox="1"/>
          <p:nvPr/>
        </p:nvSpPr>
        <p:spPr>
          <a:xfrm>
            <a:off x="1056582" y="1282488"/>
            <a:ext cx="4036334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Başvuru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Süreci</a:t>
            </a: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2916487-4AA2-5D54-4243-D3C49160F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2007672"/>
            <a:ext cx="5536001" cy="276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D215E055-2A54-C11A-4955-86FE8D60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09" y="6492240"/>
            <a:ext cx="415645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0E9E448E-E68D-EC6B-1447-F656436D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407" y="6492240"/>
            <a:ext cx="11340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C5D274F2-0340-1C8A-19DC-C1BCB6905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FD4A2942-369D-88A9-D123-A4F1BAEA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125125-E6A4-0FFC-73AB-B6FE90DB4532}"/>
              </a:ext>
            </a:extLst>
          </p:cNvPr>
          <p:cNvSpPr txBox="1"/>
          <p:nvPr/>
        </p:nvSpPr>
        <p:spPr>
          <a:xfrm>
            <a:off x="5878737" y="5254976"/>
            <a:ext cx="11159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  <a:hlinkClick r:id="rId6"/>
              </a:rPr>
              <a:t>Webgate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522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20CCC-549E-A02A-84E6-F33610EE2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E9D8245-8BB0-74A8-D4D9-A2ED2864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E9D87831-D4EE-8928-6BB2-D4A2C57A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8D32F27-7648-A460-4FF3-31F7C3DE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C822EF0C-A8B4-941C-74F8-450983F0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5DE7A59-5B24-103B-505F-45F17D3D6D56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SALTO-Youth</a:t>
            </a:r>
          </a:p>
        </p:txBody>
      </p:sp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4F2001E-2C42-9D0C-4283-4222A7E92944}"/>
              </a:ext>
            </a:extLst>
          </p:cNvPr>
          <p:cNvSpPr txBox="1"/>
          <p:nvPr/>
        </p:nvSpPr>
        <p:spPr>
          <a:xfrm>
            <a:off x="706209" y="1596838"/>
            <a:ext cx="8421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upport, </a:t>
            </a:r>
            <a:r>
              <a:rPr lang="en-US" b="1" dirty="0"/>
              <a:t>A</a:t>
            </a:r>
            <a:r>
              <a:rPr lang="en-US" dirty="0"/>
              <a:t>dvanced </a:t>
            </a:r>
            <a:r>
              <a:rPr lang="en-US" b="1" dirty="0"/>
              <a:t>L</a:t>
            </a:r>
            <a:r>
              <a:rPr lang="en-US" dirty="0"/>
              <a:t>earning and </a:t>
            </a:r>
            <a:r>
              <a:rPr lang="en-US" b="1" dirty="0"/>
              <a:t>T</a:t>
            </a:r>
            <a:r>
              <a:rPr lang="en-US" dirty="0"/>
              <a:t>raining </a:t>
            </a:r>
            <a:r>
              <a:rPr lang="en-US" b="1" dirty="0"/>
              <a:t>O</a:t>
            </a:r>
            <a:r>
              <a:rPr lang="en-US" dirty="0"/>
              <a:t>pportunities for </a:t>
            </a:r>
            <a:r>
              <a:rPr lang="en-US" b="1" dirty="0"/>
              <a:t>Youth</a:t>
            </a:r>
            <a:r>
              <a:rPr lang="en-US" dirty="0"/>
              <a:t> (</a:t>
            </a:r>
            <a:r>
              <a:rPr lang="en-US" dirty="0" err="1"/>
              <a:t>Gençlik</a:t>
            </a:r>
            <a:r>
              <a:rPr lang="en-US" dirty="0"/>
              <a:t> için </a:t>
            </a:r>
            <a:r>
              <a:rPr lang="en-US" dirty="0" err="1"/>
              <a:t>Destek</a:t>
            </a:r>
            <a:r>
              <a:rPr lang="en-US" dirty="0"/>
              <a:t>, </a:t>
            </a:r>
            <a:r>
              <a:rPr lang="en-US" dirty="0" err="1"/>
              <a:t>İleri</a:t>
            </a:r>
            <a:r>
              <a:rPr lang="en-US" dirty="0"/>
              <a:t> Düzey </a:t>
            </a:r>
            <a:r>
              <a:rPr lang="en-US" dirty="0" err="1"/>
              <a:t>Öğrenme</a:t>
            </a:r>
            <a:r>
              <a:rPr lang="en-US" dirty="0"/>
              <a:t> ve Eğitim </a:t>
            </a:r>
            <a:r>
              <a:rPr lang="en-US" dirty="0" err="1"/>
              <a:t>Fırsatları</a:t>
            </a:r>
            <a:r>
              <a:rPr lang="en-US" dirty="0"/>
              <a:t>).</a:t>
            </a:r>
          </a:p>
        </p:txBody>
      </p:sp>
      <p:pic>
        <p:nvPicPr>
          <p:cNvPr id="10" name="Picture 9" descr="A screenshot of a computer">
            <a:extLst>
              <a:ext uri="{FF2B5EF4-FFF2-40B4-BE49-F238E27FC236}">
                <a16:creationId xmlns:a16="http://schemas.microsoft.com/office/drawing/2014/main" id="{109CA350-BF73-7EC9-5054-BC37C888F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17" y="2503839"/>
            <a:ext cx="7375187" cy="3194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Metin kutusu 8">
            <a:hlinkClick r:id="rId7"/>
            <a:extLst>
              <a:ext uri="{FF2B5EF4-FFF2-40B4-BE49-F238E27FC236}">
                <a16:creationId xmlns:a16="http://schemas.microsoft.com/office/drawing/2014/main" id="{37A46F06-D3DC-A442-6E24-125BE8F8D245}"/>
              </a:ext>
            </a:extLst>
          </p:cNvPr>
          <p:cNvSpPr txBox="1"/>
          <p:nvPr/>
        </p:nvSpPr>
        <p:spPr>
          <a:xfrm>
            <a:off x="4186238" y="5926535"/>
            <a:ext cx="618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https://www.salto-youth.net/</a:t>
            </a:r>
          </a:p>
        </p:txBody>
      </p:sp>
    </p:spTree>
    <p:extLst>
      <p:ext uri="{BB962C8B-B14F-4D97-AF65-F5344CB8AC3E}">
        <p14:creationId xmlns:p14="http://schemas.microsoft.com/office/powerpoint/2010/main" val="1207179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C2F8F-7AC8-9E08-83C0-C4FE8DBE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575DB9-4F54-C124-060F-2AE7761D5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9" r="9091" b="225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5B29EDF-7196-92BA-78E7-954FA209FAC9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Önemli </a:t>
            </a: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Linkler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3A2F20C9-78A0-B14C-588E-D5D5B74A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CD37EF9-0D58-2531-CDCF-32E52A1F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8B2FED-31B8-4385-99C9-6926B87A17F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31C7E82-D977-D065-23AF-E59C8D652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928C07DC-5008-9965-5F86-1F6C15F3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extBox 3">
            <a:extLst>
              <a:ext uri="{FF2B5EF4-FFF2-40B4-BE49-F238E27FC236}">
                <a16:creationId xmlns:a16="http://schemas.microsoft.com/office/drawing/2014/main" id="{B696F13A-FDCA-DE53-CC70-A6320DE686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5866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5526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80F46-5ADC-F868-3C13-8B3D7550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 Projeleri Ofisi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1399B-504E-E64C-0808-5963AC15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2FED-31B8-4385-99C9-6926B87A17F8}" type="slidenum">
              <a:rPr lang="en-GB" smtClean="0"/>
              <a:t>58</a:t>
            </a:fld>
            <a:endParaRPr lang="en-GB"/>
          </a:p>
        </p:txBody>
      </p:sp>
      <p:pic>
        <p:nvPicPr>
          <p:cNvPr id="6" name="Picture 4" descr="Twitter rebrands as X with &quot;art deco&quot; logo">
            <a:extLst>
              <a:ext uri="{FF2B5EF4-FFF2-40B4-BE49-F238E27FC236}">
                <a16:creationId xmlns:a16="http://schemas.microsoft.com/office/drawing/2014/main" id="{C675EC97-C972-491A-9AEF-42408A93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17" y="2481958"/>
            <a:ext cx="671587" cy="6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osya:Instagram logo 2022.svg - Vikipedi">
            <a:extLst>
              <a:ext uri="{FF2B5EF4-FFF2-40B4-BE49-F238E27FC236}">
                <a16:creationId xmlns:a16="http://schemas.microsoft.com/office/drawing/2014/main" id="{11923BF3-782F-9646-B4EF-D449B34A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90" y="2533514"/>
            <a:ext cx="715297" cy="7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Youtube Logo PNGs for Free Download">
            <a:extLst>
              <a:ext uri="{FF2B5EF4-FFF2-40B4-BE49-F238E27FC236}">
                <a16:creationId xmlns:a16="http://schemas.microsoft.com/office/drawing/2014/main" id="{7BD58F09-98B1-C099-E86F-8D732D78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10" y="3619017"/>
            <a:ext cx="1143800" cy="11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6">
            <a:extLst>
              <a:ext uri="{FF2B5EF4-FFF2-40B4-BE49-F238E27FC236}">
                <a16:creationId xmlns:a16="http://schemas.microsoft.com/office/drawing/2014/main" id="{C094B6D1-110E-80F6-CF6E-202330D2A5D3}"/>
              </a:ext>
            </a:extLst>
          </p:cNvPr>
          <p:cNvSpPr txBox="1"/>
          <p:nvPr/>
        </p:nvSpPr>
        <p:spPr>
          <a:xfrm>
            <a:off x="3274706" y="2507214"/>
            <a:ext cx="244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Ankara </a:t>
            </a:r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Uni</a:t>
            </a:r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 EU</a:t>
            </a:r>
          </a:p>
          <a:p>
            <a:pPr defTabSz="457200"/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@</a:t>
            </a:r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ankara_uni</a:t>
            </a:r>
            <a:endParaRPr lang="tr-TR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0" name="Metin kutusu 11">
            <a:extLst>
              <a:ext uri="{FF2B5EF4-FFF2-40B4-BE49-F238E27FC236}">
                <a16:creationId xmlns:a16="http://schemas.microsoft.com/office/drawing/2014/main" id="{DA67BC6A-C470-BA5A-5591-4FEE5DE57457}"/>
              </a:ext>
            </a:extLst>
          </p:cNvPr>
          <p:cNvSpPr txBox="1"/>
          <p:nvPr/>
        </p:nvSpPr>
        <p:spPr>
          <a:xfrm>
            <a:off x="8492731" y="2507215"/>
            <a:ext cx="244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Ankara </a:t>
            </a:r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Uni</a:t>
            </a:r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 EU</a:t>
            </a:r>
          </a:p>
          <a:p>
            <a:pPr defTabSz="457200"/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ankaraunieu</a:t>
            </a:r>
            <a:endParaRPr lang="tr-TR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1" name="Metin kutusu 12">
            <a:extLst>
              <a:ext uri="{FF2B5EF4-FFF2-40B4-BE49-F238E27FC236}">
                <a16:creationId xmlns:a16="http://schemas.microsoft.com/office/drawing/2014/main" id="{CCF8C095-3E4A-9B4E-4872-FD7BAA6C4130}"/>
              </a:ext>
            </a:extLst>
          </p:cNvPr>
          <p:cNvSpPr txBox="1"/>
          <p:nvPr/>
        </p:nvSpPr>
        <p:spPr>
          <a:xfrm>
            <a:off x="3274706" y="3908983"/>
            <a:ext cx="375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Ankara </a:t>
            </a:r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Uni</a:t>
            </a:r>
            <a:r>
              <a:rPr lang="tr-TR" b="1" dirty="0">
                <a:solidFill>
                  <a:prstClr val="black"/>
                </a:solidFill>
                <a:cs typeface="Calibri" panose="020F0502020204030204" pitchFamily="34" charset="0"/>
              </a:rPr>
              <a:t> EU</a:t>
            </a:r>
          </a:p>
        </p:txBody>
      </p:sp>
      <p:pic>
        <p:nvPicPr>
          <p:cNvPr id="12" name="Picture 14" descr="Mail Stockio Lineal icon">
            <a:extLst>
              <a:ext uri="{FF2B5EF4-FFF2-40B4-BE49-F238E27FC236}">
                <a16:creationId xmlns:a16="http://schemas.microsoft.com/office/drawing/2014/main" id="{72860030-D0A0-0272-6D52-F4944395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90" y="3769544"/>
            <a:ext cx="748527" cy="74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7">
            <a:extLst>
              <a:ext uri="{FF2B5EF4-FFF2-40B4-BE49-F238E27FC236}">
                <a16:creationId xmlns:a16="http://schemas.microsoft.com/office/drawing/2014/main" id="{9DD0F0B9-1B88-8AD1-C943-0AACB84887D0}"/>
              </a:ext>
            </a:extLst>
          </p:cNvPr>
          <p:cNvSpPr txBox="1"/>
          <p:nvPr/>
        </p:nvSpPr>
        <p:spPr>
          <a:xfrm>
            <a:off x="8492731" y="3821585"/>
            <a:ext cx="262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tr-TR" b="1" dirty="0" err="1">
                <a:solidFill>
                  <a:prstClr val="black"/>
                </a:solidFill>
                <a:cs typeface="Calibri" panose="020F0502020204030204" pitchFamily="34" charset="0"/>
              </a:rPr>
              <a:t>eu@ankara.edu.tr</a:t>
            </a:r>
            <a:endParaRPr lang="tr-TR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5" name="Başlık 3">
            <a:extLst>
              <a:ext uri="{FF2B5EF4-FFF2-40B4-BE49-F238E27FC236}">
                <a16:creationId xmlns:a16="http://schemas.microsoft.com/office/drawing/2014/main" id="{D7C1C8F9-8E19-3ED0-8663-83A158B40A8F}"/>
              </a:ext>
            </a:extLst>
          </p:cNvPr>
          <p:cNvSpPr txBox="1">
            <a:spLocks/>
          </p:cNvSpPr>
          <p:nvPr/>
        </p:nvSpPr>
        <p:spPr>
          <a:xfrm>
            <a:off x="2702110" y="5186110"/>
            <a:ext cx="6707495" cy="431018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000" b="1" kern="1200">
                <a:solidFill>
                  <a:schemeClr val="accent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 panose="020F0302020204030204" pitchFamily="34" charset="0"/>
              </a:rPr>
              <a:t>http://www.erasmus.ankara.edu.tr/en/mainpage/</a:t>
            </a:r>
          </a:p>
        </p:txBody>
      </p:sp>
      <p:sp>
        <p:nvSpPr>
          <p:cNvPr id="16" name="Metin kutusu 7">
            <a:extLst>
              <a:ext uri="{FF2B5EF4-FFF2-40B4-BE49-F238E27FC236}">
                <a16:creationId xmlns:a16="http://schemas.microsoft.com/office/drawing/2014/main" id="{E5168294-93B6-E65B-0ADB-08375B1C400B}"/>
              </a:ext>
            </a:extLst>
          </p:cNvPr>
          <p:cNvSpPr txBox="1"/>
          <p:nvPr/>
        </p:nvSpPr>
        <p:spPr>
          <a:xfrm>
            <a:off x="342899" y="400957"/>
            <a:ext cx="11348357" cy="1325563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Sosyal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Medyada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AB Eğitim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Programları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(Erasmus+) Koordinatörlüğü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Projeleri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Ofisi</a:t>
            </a:r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656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lusal Ajans">
            <a:extLst>
              <a:ext uri="{FF2B5EF4-FFF2-40B4-BE49-F238E27FC236}">
                <a16:creationId xmlns:a16="http://schemas.microsoft.com/office/drawing/2014/main" id="{E3ABBE1C-B853-4246-A71B-9BB42024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38" y="325709"/>
            <a:ext cx="1784435" cy="977611"/>
          </a:xfrm>
          <a:prstGeom prst="rect">
            <a:avLst/>
          </a:prstGeom>
          <a:noFill/>
          <a:effectLst>
            <a:glow rad="596900">
              <a:schemeClr val="bg2">
                <a:lumMod val="40000"/>
                <a:lumOff val="6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A2FCEE-75AD-4C71-87CF-D9A7FBA8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" y="325709"/>
            <a:ext cx="1177486" cy="1177486"/>
          </a:xfrm>
          <a:prstGeom prst="rect">
            <a:avLst/>
          </a:prstGeom>
          <a:noFill/>
          <a:effectLst>
            <a:glow rad="965200">
              <a:schemeClr val="bg2">
                <a:lumMod val="20000"/>
                <a:lumOff val="80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5003811-280D-42A6-94B5-1CF10C827251}"/>
              </a:ext>
            </a:extLst>
          </p:cNvPr>
          <p:cNvSpPr txBox="1"/>
          <p:nvPr/>
        </p:nvSpPr>
        <p:spPr>
          <a:xfrm>
            <a:off x="5069959" y="2780520"/>
            <a:ext cx="7566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Teşekkür Ederiz.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Şimdi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</a:rPr>
              <a:t>Sıra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</a:rPr>
              <a:t>Sizde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!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56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2479717" y="562133"/>
            <a:ext cx="701963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/>
              <a:t>Erasmus+ Programının Öncelikleri</a:t>
            </a:r>
            <a:endParaRPr lang="en-GB" sz="3200" b="1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DAE9263-F1E6-40D8-9DAF-2615B58DB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97" y="1697953"/>
            <a:ext cx="6763406" cy="3936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04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Dijital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Dönüşüm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(Dijital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Gündem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A computer screen with text and a computer chip&#10;&#10;AI-generated content may be incorrect.">
            <a:extLst>
              <a:ext uri="{FF2B5EF4-FFF2-40B4-BE49-F238E27FC236}">
                <a16:creationId xmlns:a16="http://schemas.microsoft.com/office/drawing/2014/main" id="{1EE07508-CE81-4A64-81A1-02B3167D5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334153"/>
            <a:ext cx="7608304" cy="426065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71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1113810" y="2825248"/>
            <a:ext cx="4036334" cy="238760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İklim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Çevre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ve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Sürdürülebilirlik</a:t>
            </a: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D019383E-E1F4-4E95-AFC9-225759FDE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2028432"/>
            <a:ext cx="5536001" cy="27264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09" y="6492240"/>
            <a:ext cx="415645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407" y="6492240"/>
            <a:ext cx="11340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5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110443-75FE-49F7-8203-A5F8D5FC41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Dahil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Etme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ve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Çeşitlilik</a:t>
            </a:r>
            <a:endParaRPr lang="en-US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A family with children and text&#10;&#10;AI-generated content may be incorrect.">
            <a:extLst>
              <a:ext uri="{FF2B5EF4-FFF2-40B4-BE49-F238E27FC236}">
                <a16:creationId xmlns:a16="http://schemas.microsoft.com/office/drawing/2014/main" id="{42928DD3-4E27-4905-B2BB-887794F63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391215"/>
            <a:ext cx="7608304" cy="414652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38C465E-33E7-498B-9F91-3E43FD0D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Projeleri Ofisi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C259274-2CB8-45A2-898A-5B808B1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8B2FED-31B8-4385-99C9-6926B87A17F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Resim 4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059B6680-92E0-4C48-8A1D-EE6EB9B9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" y="160125"/>
            <a:ext cx="1096161" cy="962238"/>
          </a:xfrm>
          <a:prstGeom prst="rect">
            <a:avLst/>
          </a:prstGeom>
        </p:spPr>
      </p:pic>
      <p:pic>
        <p:nvPicPr>
          <p:cNvPr id="6" name="Picture 2" descr="Ulusal Ajans">
            <a:extLst>
              <a:ext uri="{FF2B5EF4-FFF2-40B4-BE49-F238E27FC236}">
                <a16:creationId xmlns:a16="http://schemas.microsoft.com/office/drawing/2014/main" id="{D5744D7C-1C66-4EC9-96C2-106A2B45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401" y="160125"/>
            <a:ext cx="1488760" cy="815624"/>
          </a:xfrm>
          <a:prstGeom prst="rect">
            <a:avLst/>
          </a:prstGeom>
          <a:noFill/>
          <a:effectLst>
            <a:glow rad="596900">
              <a:srgbClr val="A5A5A5">
                <a:lumMod val="40000"/>
                <a:lumOff val="60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9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is Teması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285457_TF00951641_Win32.potx" id="{8AAF5C83-4E22-4C9F-81B4-896DD22FE9DF}" vid="{A5EDAF35-CCDC-45C9-8751-5914867AFAF9}"/>
    </a:ext>
  </a:extLst>
</a:theme>
</file>

<file path=ppt/theme/theme2.xml><?xml version="1.0" encoding="utf-8"?>
<a:theme xmlns:a="http://schemas.openxmlformats.org/drawingml/2006/main" name="Office Theme">
  <a:themeElements>
    <a:clrScheme name="puzzle">
      <a:dk1>
        <a:sysClr val="windowText" lastClr="000000"/>
      </a:dk1>
      <a:lt1>
        <a:sysClr val="window" lastClr="FFFFFF"/>
      </a:lt1>
      <a:dk2>
        <a:srgbClr val="0D1081"/>
      </a:dk2>
      <a:lt2>
        <a:srgbClr val="A8DA2A"/>
      </a:lt2>
      <a:accent1>
        <a:srgbClr val="FFC111"/>
      </a:accent1>
      <a:accent2>
        <a:srgbClr val="BC0000"/>
      </a:accent2>
      <a:accent3>
        <a:srgbClr val="D7CA95"/>
      </a:accent3>
      <a:accent4>
        <a:srgbClr val="FF5C01"/>
      </a:accent4>
      <a:accent5>
        <a:srgbClr val="078697"/>
      </a:accent5>
      <a:accent6>
        <a:srgbClr val="003399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2176</Words>
  <Application>Microsoft Office PowerPoint</Application>
  <PresentationFormat>Geniş ekran</PresentationFormat>
  <Paragraphs>427</Paragraphs>
  <Slides>59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59</vt:i4>
      </vt:variant>
    </vt:vector>
  </HeadingPairs>
  <TitlesOfParts>
    <vt:vector size="72" baseType="lpstr">
      <vt:lpstr>Aptos</vt:lpstr>
      <vt:lpstr>Arial</vt:lpstr>
      <vt:lpstr>Arial Black</vt:lpstr>
      <vt:lpstr>Calibri</vt:lpstr>
      <vt:lpstr>Calibri Light</vt:lpstr>
      <vt:lpstr>Franklin Gothic Book</vt:lpstr>
      <vt:lpstr>Franklin Gothic Medium</vt:lpstr>
      <vt:lpstr>Gill Sans SemiBold</vt:lpstr>
      <vt:lpstr>Times New Roman</vt:lpstr>
      <vt:lpstr>Wingdings</vt:lpstr>
      <vt:lpstr>Ofis Teması</vt:lpstr>
      <vt:lpstr>Office Theme</vt:lpstr>
      <vt:lpstr>Office Teması</vt:lpstr>
      <vt:lpstr>    F. Aslınur OKAY ÇELİK – Koordinatör Yardımcısı AB Eğitim Programları Koordinatörlüğü (Erasmus+) ve AB Projeleri Ofisi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F. Aslınur OKAY ÇELİK - Şube Müdürü/AB Projeleri Uzmanı AB Eğitim Programları Koordinatörlüğü (Erasmus+) ve AB Projeleri Ofisi</dc:title>
  <dc:creator>Aslinur Okay Celik</dc:creator>
  <cp:lastModifiedBy>Aslinur Okay Celik</cp:lastModifiedBy>
  <cp:revision>86</cp:revision>
  <dcterms:created xsi:type="dcterms:W3CDTF">2025-10-05T19:11:15Z</dcterms:created>
  <dcterms:modified xsi:type="dcterms:W3CDTF">2026-03-17T11:38:41Z</dcterms:modified>
</cp:coreProperties>
</file>