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 id="2147483721" r:id="rId3"/>
  </p:sldMasterIdLst>
  <p:sldIdLst>
    <p:sldId id="256" r:id="rId4"/>
    <p:sldId id="257" r:id="rId5"/>
    <p:sldId id="260" r:id="rId6"/>
    <p:sldId id="258" r:id="rId7"/>
    <p:sldId id="273" r:id="rId8"/>
    <p:sldId id="265" r:id="rId9"/>
    <p:sldId id="284" r:id="rId10"/>
    <p:sldId id="288" r:id="rId11"/>
    <p:sldId id="290" r:id="rId12"/>
    <p:sldId id="291" r:id="rId13"/>
    <p:sldId id="496" r:id="rId14"/>
    <p:sldId id="292" r:id="rId15"/>
    <p:sldId id="293" r:id="rId16"/>
    <p:sldId id="259" r:id="rId17"/>
    <p:sldId id="272" r:id="rId18"/>
    <p:sldId id="261" r:id="rId19"/>
    <p:sldId id="277" r:id="rId20"/>
    <p:sldId id="262" r:id="rId21"/>
    <p:sldId id="498" r:id="rId22"/>
    <p:sldId id="267" r:id="rId23"/>
    <p:sldId id="269" r:id="rId24"/>
    <p:sldId id="287" r:id="rId25"/>
    <p:sldId id="271" r:id="rId2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477"/>
    <p:restoredTop sz="94620"/>
  </p:normalViewPr>
  <p:slideViewPr>
    <p:cSldViewPr>
      <p:cViewPr varScale="1">
        <p:scale>
          <a:sx n="114" d="100"/>
          <a:sy n="114" d="100"/>
        </p:scale>
        <p:origin x="288" y="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8" name="7 Başlık"/>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tr-TR"/>
              <a:t>Asıl başlık stili için tıklatın</a:t>
            </a:r>
            <a:endParaRPr kumimoji="0" lang="en-US"/>
          </a:p>
        </p:txBody>
      </p:sp>
      <p:sp>
        <p:nvSpPr>
          <p:cNvPr id="9" name="8 Alt Başlık"/>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a:t>Asıl alt başlık stilini düzenlemek için tıklatın</a:t>
            </a:r>
            <a:endParaRPr kumimoji="0" lang="en-US"/>
          </a:p>
        </p:txBody>
      </p:sp>
      <p:sp>
        <p:nvSpPr>
          <p:cNvPr id="28" name="27 Veri Yer Tutucusu"/>
          <p:cNvSpPr>
            <a:spLocks noGrp="1"/>
          </p:cNvSpPr>
          <p:nvPr>
            <p:ph type="dt" sz="half" idx="10"/>
          </p:nvPr>
        </p:nvSpPr>
        <p:spPr>
          <a:xfrm>
            <a:off x="6400800" y="6355080"/>
            <a:ext cx="2286000" cy="365760"/>
          </a:xfrm>
        </p:spPr>
        <p:txBody>
          <a:bodyPr/>
          <a:lstStyle>
            <a:lvl1pPr>
              <a:defRPr sz="1400"/>
            </a:lvl1pPr>
          </a:lstStyle>
          <a:p>
            <a:fld id="{D9F75050-0E15-4C5B-92B0-66D068882F1F}" type="datetimeFigureOut">
              <a:rPr lang="tr-TR" smtClean="0"/>
              <a:pPr/>
              <a:t>17.09.2026</a:t>
            </a:fld>
            <a:endParaRPr lang="tr-TR"/>
          </a:p>
        </p:txBody>
      </p:sp>
      <p:sp>
        <p:nvSpPr>
          <p:cNvPr id="17" name="16 Altbilgi Yer Tutucusu"/>
          <p:cNvSpPr>
            <a:spLocks noGrp="1"/>
          </p:cNvSpPr>
          <p:nvPr>
            <p:ph type="ftr" sz="quarter" idx="11"/>
          </p:nvPr>
        </p:nvSpPr>
        <p:spPr>
          <a:xfrm>
            <a:off x="2898648" y="6355080"/>
            <a:ext cx="3474720" cy="365760"/>
          </a:xfrm>
        </p:spPr>
        <p:txBody>
          <a:bodyPr/>
          <a:lstStyle/>
          <a:p>
            <a:endParaRPr lang="tr-TR"/>
          </a:p>
        </p:txBody>
      </p:sp>
      <p:sp>
        <p:nvSpPr>
          <p:cNvPr id="29" name="28 Slayt Numarası Yer Tutucusu"/>
          <p:cNvSpPr>
            <a:spLocks noGrp="1"/>
          </p:cNvSpPr>
          <p:nvPr>
            <p:ph type="sldNum" sz="quarter" idx="12"/>
          </p:nvPr>
        </p:nvSpPr>
        <p:spPr>
          <a:xfrm>
            <a:off x="1216152" y="6355080"/>
            <a:ext cx="1219200" cy="365760"/>
          </a:xfrm>
        </p:spPr>
        <p:txBody>
          <a:bodyPr/>
          <a:lstStyle/>
          <a:p>
            <a:fld id="{B1DEFA8C-F947-479F-BE07-76B6B3F80BF1}" type="slidenum">
              <a:rPr lang="tr-TR" smtClean="0"/>
              <a:pPr/>
              <a:t>‹#›</a:t>
            </a:fld>
            <a:endParaRPr lang="tr-TR"/>
          </a:p>
        </p:txBody>
      </p:sp>
      <p:sp>
        <p:nvSpPr>
          <p:cNvPr id="21" name="20 Dikdörtgen"/>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32 Dikdörtgen"/>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21 Dikdörtgen"/>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31 Dikdörtgen"/>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17.09.2026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8" name="7 İçerik Yer Tutucusu"/>
          <p:cNvSpPr>
            <a:spLocks noGrp="1"/>
          </p:cNvSpPr>
          <p:nvPr>
            <p:ph sz="quarter" idx="1"/>
          </p:nvPr>
        </p:nvSpPr>
        <p:spPr>
          <a:xfrm>
            <a:off x="457200" y="1219200"/>
            <a:ext cx="8229600" cy="4937760"/>
          </a:xfrm>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1">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tr-TR"/>
              <a:t>Asıl başlık stili için tıklatın</a:t>
            </a:r>
            <a:endParaRPr kumimoji="0" lang="en-US"/>
          </a:p>
        </p:txBody>
      </p:sp>
      <p:sp>
        <p:nvSpPr>
          <p:cNvPr id="3" name="2 Metin Yer Tutucusu"/>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a:t>Asıl metin stillerini düzenlemek için tıklatın</a:t>
            </a:r>
          </a:p>
        </p:txBody>
      </p:sp>
      <p:sp>
        <p:nvSpPr>
          <p:cNvPr id="4" name="3 Veri Yer Tutucusu"/>
          <p:cNvSpPr>
            <a:spLocks noGrp="1"/>
          </p:cNvSpPr>
          <p:nvPr>
            <p:ph type="dt" sz="half" idx="10"/>
          </p:nvPr>
        </p:nvSpPr>
        <p:spPr>
          <a:xfrm>
            <a:off x="6400800" y="6355080"/>
            <a:ext cx="2286000" cy="365760"/>
          </a:xfrm>
        </p:spPr>
        <p:txBody>
          <a:bodyPr/>
          <a:lstStyle/>
          <a:p>
            <a:fld id="{D9F75050-0E15-4C5B-92B0-66D068882F1F}" type="datetimeFigureOut">
              <a:rPr lang="tr-TR" smtClean="0"/>
              <a:pPr/>
              <a:t>17.09.2026</a:t>
            </a:fld>
            <a:endParaRPr lang="tr-TR"/>
          </a:p>
        </p:txBody>
      </p:sp>
      <p:sp>
        <p:nvSpPr>
          <p:cNvPr id="5" name="4 Altbilgi Yer Tutucusu"/>
          <p:cNvSpPr>
            <a:spLocks noGrp="1"/>
          </p:cNvSpPr>
          <p:nvPr>
            <p:ph type="ftr" sz="quarter" idx="11"/>
          </p:nvPr>
        </p:nvSpPr>
        <p:spPr>
          <a:xfrm>
            <a:off x="2898648" y="6355080"/>
            <a:ext cx="3474720" cy="365760"/>
          </a:xfrm>
        </p:spPr>
        <p:txBody>
          <a:bodyPr/>
          <a:lstStyle/>
          <a:p>
            <a:endParaRPr lang="tr-TR"/>
          </a:p>
        </p:txBody>
      </p:sp>
      <p:sp>
        <p:nvSpPr>
          <p:cNvPr id="6" name="5 Slayt Numarası Yer Tutucusu"/>
          <p:cNvSpPr>
            <a:spLocks noGrp="1"/>
          </p:cNvSpPr>
          <p:nvPr>
            <p:ph type="sldNum" sz="quarter" idx="12"/>
          </p:nvPr>
        </p:nvSpPr>
        <p:spPr>
          <a:xfrm>
            <a:off x="1069848" y="6355080"/>
            <a:ext cx="1520952" cy="365760"/>
          </a:xfrm>
        </p:spPr>
        <p:txBody>
          <a:bodyPr/>
          <a:lstStyle/>
          <a:p>
            <a:fld id="{B1DEFA8C-F947-479F-BE07-76B6B3F80BF1}" type="slidenum">
              <a:rPr lang="tr-TR" smtClean="0"/>
              <a:pPr/>
              <a:t>‹#›</a:t>
            </a:fld>
            <a:endParaRPr lang="tr-TR"/>
          </a:p>
        </p:txBody>
      </p:sp>
      <p:sp>
        <p:nvSpPr>
          <p:cNvPr id="7" name="6 Dikdörtgen"/>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Dikdörtgen"/>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28600"/>
            <a:ext cx="8229600" cy="914400"/>
          </a:xfrm>
        </p:spPr>
        <p:txBody>
          <a:bodyPr/>
          <a:lstStyle/>
          <a:p>
            <a:r>
              <a:rPr kumimoji="0" lang="tr-TR"/>
              <a:t>Asıl başlık stili için tıklatın</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17.09.2026</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9" name="8 İçerik Yer Tutucusu"/>
          <p:cNvSpPr>
            <a:spLocks noGrp="1"/>
          </p:cNvSpPr>
          <p:nvPr>
            <p:ph sz="quarter" idx="1"/>
          </p:nvPr>
        </p:nvSpPr>
        <p:spPr>
          <a:xfrm>
            <a:off x="457200" y="1219200"/>
            <a:ext cx="4041648" cy="4937760"/>
          </a:xfrm>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11" name="10 İçerik Yer Tutucusu"/>
          <p:cNvSpPr>
            <a:spLocks noGrp="1"/>
          </p:cNvSpPr>
          <p:nvPr>
            <p:ph sz="quarter" idx="2"/>
          </p:nvPr>
        </p:nvSpPr>
        <p:spPr>
          <a:xfrm>
            <a:off x="4632198" y="1216152"/>
            <a:ext cx="4041648" cy="4937760"/>
          </a:xfrm>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28600"/>
            <a:ext cx="8229600" cy="914400"/>
          </a:xfrm>
        </p:spPr>
        <p:txBody>
          <a:bodyPr anchor="ctr"/>
          <a:lstStyle>
            <a:lvl1pPr>
              <a:defRPr/>
            </a:lvl1pPr>
          </a:lstStyle>
          <a:p>
            <a:r>
              <a:rPr kumimoji="0" lang="tr-TR"/>
              <a:t>Asıl başlık stili için tıklatın</a:t>
            </a:r>
            <a:endParaRPr kumimoji="0" lang="en-US"/>
          </a:p>
        </p:txBody>
      </p:sp>
      <p:sp>
        <p:nvSpPr>
          <p:cNvPr id="3" name="2 Metin Yer Tutucusu"/>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a:t>Asıl metin stillerini düzenlemek için tıklatın</a:t>
            </a:r>
          </a:p>
        </p:txBody>
      </p:sp>
      <p:sp>
        <p:nvSpPr>
          <p:cNvPr id="4" name="3 Metin Yer Tutucusu"/>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a:t>Asıl metin stillerini düzenlemek için tıklatın</a:t>
            </a:r>
          </a:p>
        </p:txBody>
      </p:sp>
      <p:sp>
        <p:nvSpPr>
          <p:cNvPr id="7" name="6 Veri Yer Tutucusu"/>
          <p:cNvSpPr>
            <a:spLocks noGrp="1"/>
          </p:cNvSpPr>
          <p:nvPr>
            <p:ph type="dt" sz="half" idx="10"/>
          </p:nvPr>
        </p:nvSpPr>
        <p:spPr/>
        <p:txBody>
          <a:bodyPr/>
          <a:lstStyle/>
          <a:p>
            <a:fld id="{D9F75050-0E15-4C5B-92B0-66D068882F1F}" type="datetimeFigureOut">
              <a:rPr lang="tr-TR" smtClean="0"/>
              <a:pPr/>
              <a:t>17.09.2026</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11" name="10 İçerik Yer Tutucusu"/>
          <p:cNvSpPr>
            <a:spLocks noGrp="1"/>
          </p:cNvSpPr>
          <p:nvPr>
            <p:ph sz="quarter" idx="2"/>
          </p:nvPr>
        </p:nvSpPr>
        <p:spPr>
          <a:xfrm>
            <a:off x="457200" y="2133600"/>
            <a:ext cx="4038600" cy="4038600"/>
          </a:xfrm>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13" name="12 İçerik Yer Tutucusu"/>
          <p:cNvSpPr>
            <a:spLocks noGrp="1"/>
          </p:cNvSpPr>
          <p:nvPr>
            <p:ph sz="quarter" idx="4"/>
          </p:nvPr>
        </p:nvSpPr>
        <p:spPr>
          <a:xfrm>
            <a:off x="4648200" y="2133600"/>
            <a:ext cx="4038600" cy="4038600"/>
          </a:xfrm>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28600"/>
            <a:ext cx="8229600" cy="914400"/>
          </a:xfrm>
        </p:spPr>
        <p:txBody>
          <a:bodyPr/>
          <a:lstStyle/>
          <a:p>
            <a:r>
              <a:rPr kumimoji="0" lang="tr-TR"/>
              <a:t>Asıl başlık stili için tıklatın</a:t>
            </a:r>
            <a:endParaRPr kumimoji="0" lang="en-US"/>
          </a:p>
        </p:txBody>
      </p:sp>
      <p:sp>
        <p:nvSpPr>
          <p:cNvPr id="3" name="2 Veri Yer Tutucusu"/>
          <p:cNvSpPr>
            <a:spLocks noGrp="1"/>
          </p:cNvSpPr>
          <p:nvPr>
            <p:ph type="dt" sz="half" idx="10"/>
          </p:nvPr>
        </p:nvSpPr>
        <p:spPr/>
        <p:txBody>
          <a:bodyPr/>
          <a:lstStyle/>
          <a:p>
            <a:fld id="{D9F75050-0E15-4C5B-92B0-66D068882F1F}" type="datetimeFigureOut">
              <a:rPr lang="tr-TR" smtClean="0"/>
              <a:pPr/>
              <a:t>17.09.2026</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6" name="5 İkizkenar Üçgen"/>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17.09.2026</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5" name="4 Düz Bağlayıcı"/>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5 İkizkenar Üçgen"/>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tr-TR"/>
              <a:t>Asıl başlık stili için tıklatın</a:t>
            </a:r>
            <a:endParaRPr kumimoji="0" lang="en-US"/>
          </a:p>
        </p:txBody>
      </p:sp>
      <p:sp>
        <p:nvSpPr>
          <p:cNvPr id="3" name="2 Metin Yer Tutucusu"/>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tr-TR"/>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17.09.2026</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8" name="7 Düz Bağlayıcı"/>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9 Düz Bağlayıcı"/>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İkizkenar Üçgen"/>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İçerik Yer Tutucusu"/>
          <p:cNvSpPr>
            <a:spLocks noGrp="1"/>
          </p:cNvSpPr>
          <p:nvPr>
            <p:ph sz="quarter" idx="1"/>
          </p:nvPr>
        </p:nvSpPr>
        <p:spPr>
          <a:xfrm>
            <a:off x="304800" y="304800"/>
            <a:ext cx="5715000" cy="5715000"/>
          </a:xfrm>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bg>
      <p:bgRef idx="1001">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tr-TR"/>
              <a:t>Asıl başlık stili için tıklatın</a:t>
            </a:r>
            <a:endParaRPr kumimoji="0" lang="en-US"/>
          </a:p>
        </p:txBody>
      </p:sp>
      <p:sp>
        <p:nvSpPr>
          <p:cNvPr id="3" name="2 Resim Yer Tutucusu"/>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tr-TR"/>
              <a:t>Resim eklemek için simgeyi tıklatın</a:t>
            </a:r>
            <a:endParaRPr kumimoji="0" lang="en-US" dirty="0"/>
          </a:p>
        </p:txBody>
      </p:sp>
      <p:sp>
        <p:nvSpPr>
          <p:cNvPr id="4" name="3 Metin Yer Tutucusu"/>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tr-TR"/>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17.09.2026</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8" name="7 Düz Bağlayıcı"/>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8 İkizkenar Üçgen"/>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Dikdörtgen"/>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17.09.2026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kumimoji="0" lang="tr-TR"/>
              <a:t>Asıl başlık stili için tıklatın</a:t>
            </a:r>
            <a:endParaRPr kumimoji="0" lang="en-US"/>
          </a:p>
        </p:txBody>
      </p:sp>
      <p:sp>
        <p:nvSpPr>
          <p:cNvPr id="3" name="2 Dikey Metin Yer Tutucusu"/>
          <p:cNvSpPr>
            <a:spLocks noGrp="1"/>
          </p:cNvSpPr>
          <p:nvPr>
            <p:ph type="body" orient="vert" idx="1"/>
          </p:nvPr>
        </p:nvSpPr>
        <p:spPr>
          <a:xfrm>
            <a:off x="457200" y="274638"/>
            <a:ext cx="6019800" cy="5851525"/>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17.09.2026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7" name="6 Düz Bağlayıcı"/>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7 İkizkenar Üçgen"/>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Düz Bağlayıcı"/>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15" name="14 Yuvarlatılmış Dikdörtgen"/>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Yuvarlatılmış Dikdörtgen"/>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4 Başlık"/>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tr-TR"/>
              <a:t>Asıl başlık stili için tıklatın</a:t>
            </a:r>
            <a:endParaRPr kumimoji="0" lang="en-US"/>
          </a:p>
        </p:txBody>
      </p:sp>
      <p:sp>
        <p:nvSpPr>
          <p:cNvPr id="20" name="19 Alt Başlık"/>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a:t>Asıl alt başlık stilini düzenlemek için tıklatın</a:t>
            </a:r>
            <a:endParaRPr kumimoji="0" lang="en-US"/>
          </a:p>
        </p:txBody>
      </p:sp>
      <p:sp>
        <p:nvSpPr>
          <p:cNvPr id="19" name="18 Veri Yer Tutucusu"/>
          <p:cNvSpPr>
            <a:spLocks noGrp="1"/>
          </p:cNvSpPr>
          <p:nvPr>
            <p:ph type="dt" sz="half" idx="10"/>
          </p:nvPr>
        </p:nvSpPr>
        <p:spPr/>
        <p:txBody>
          <a:bodyPr/>
          <a:lstStyle/>
          <a:p>
            <a:fld id="{E3994C90-81F5-420F-BAC1-487F05CA89B1}" type="datetimeFigureOut">
              <a:rPr lang="tr-TR" smtClean="0"/>
              <a:pPr/>
              <a:t>17.09.2026</a:t>
            </a:fld>
            <a:endParaRPr lang="tr-TR"/>
          </a:p>
        </p:txBody>
      </p:sp>
      <p:sp>
        <p:nvSpPr>
          <p:cNvPr id="8" name="7 Altbilgi Yer Tutucusu"/>
          <p:cNvSpPr>
            <a:spLocks noGrp="1"/>
          </p:cNvSpPr>
          <p:nvPr>
            <p:ph type="ftr" sz="quarter" idx="11"/>
          </p:nvPr>
        </p:nvSpPr>
        <p:spPr/>
        <p:txBody>
          <a:bodyPr/>
          <a:lstStyle/>
          <a:p>
            <a:endParaRPr lang="tr-TR"/>
          </a:p>
        </p:txBody>
      </p:sp>
      <p:sp>
        <p:nvSpPr>
          <p:cNvPr id="11" name="10 Slayt Numarası Yer Tutucusu"/>
          <p:cNvSpPr>
            <a:spLocks noGrp="1"/>
          </p:cNvSpPr>
          <p:nvPr>
            <p:ph type="sldNum" sz="quarter" idx="12"/>
          </p:nvPr>
        </p:nvSpPr>
        <p:spPr/>
        <p:txBody>
          <a:bodyPr/>
          <a:lstStyle/>
          <a:p>
            <a:fld id="{9B16D44C-AFEC-42AA-8894-4E900C4AC580}" type="slidenum">
              <a:rPr lang="tr-TR" smtClean="0"/>
              <a:pPr/>
              <a:t>‹#›</a:t>
            </a:fld>
            <a:endParaRPr lang="tr-TR"/>
          </a:p>
        </p:txBody>
      </p:sp>
    </p:spTree>
    <p:extLst>
      <p:ext uri="{BB962C8B-B14F-4D97-AF65-F5344CB8AC3E}">
        <p14:creationId xmlns:p14="http://schemas.microsoft.com/office/powerpoint/2010/main" val="18734527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502920" y="4983480"/>
            <a:ext cx="8183880" cy="1051560"/>
          </a:xfrm>
        </p:spPr>
        <p:txBody>
          <a:bodyPr/>
          <a:lstStyle/>
          <a:p>
            <a:r>
              <a:rPr kumimoji="0" lang="tr-TR"/>
              <a:t>Asıl başlık stili için tıklatın</a:t>
            </a:r>
            <a:endParaRPr kumimoji="0" lang="en-US"/>
          </a:p>
        </p:txBody>
      </p:sp>
      <p:sp>
        <p:nvSpPr>
          <p:cNvPr id="3" name="2 İçerik Yer Tutucusu"/>
          <p:cNvSpPr>
            <a:spLocks noGrp="1"/>
          </p:cNvSpPr>
          <p:nvPr>
            <p:ph idx="1"/>
          </p:nvPr>
        </p:nvSpPr>
        <p:spPr>
          <a:xfrm>
            <a:off x="502920" y="530352"/>
            <a:ext cx="8183880" cy="4187952"/>
          </a:xfrm>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E3994C90-81F5-420F-BAC1-487F05CA89B1}" type="datetimeFigureOut">
              <a:rPr lang="tr-TR" smtClean="0"/>
              <a:pPr/>
              <a:t>17.09.2026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B16D44C-AFEC-42AA-8894-4E900C4AC580}" type="slidenum">
              <a:rPr lang="tr-TR" smtClean="0"/>
              <a:pPr/>
              <a:t>‹#›</a:t>
            </a:fld>
            <a:endParaRPr lang="tr-TR"/>
          </a:p>
        </p:txBody>
      </p:sp>
    </p:spTree>
    <p:extLst>
      <p:ext uri="{BB962C8B-B14F-4D97-AF65-F5344CB8AC3E}">
        <p14:creationId xmlns:p14="http://schemas.microsoft.com/office/powerpoint/2010/main" val="11020784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14" name="13 Yuvarlatılmış Dikdörtgen"/>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Yuvarlatılmış Dikdörtgen"/>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Başlık"/>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tr-TR"/>
              <a:t>Asıl başlık stili için tıklatın</a:t>
            </a:r>
            <a:endParaRPr kumimoji="0" lang="en-US"/>
          </a:p>
        </p:txBody>
      </p:sp>
      <p:sp>
        <p:nvSpPr>
          <p:cNvPr id="3" name="2 Metin Yer Tutucusu"/>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a:t>Asıl metin stillerini düzenlemek için tıklatın</a:t>
            </a:r>
          </a:p>
        </p:txBody>
      </p:sp>
      <p:sp>
        <p:nvSpPr>
          <p:cNvPr id="4" name="3 Veri Yer Tutucusu"/>
          <p:cNvSpPr>
            <a:spLocks noGrp="1"/>
          </p:cNvSpPr>
          <p:nvPr>
            <p:ph type="dt" sz="half" idx="10"/>
          </p:nvPr>
        </p:nvSpPr>
        <p:spPr/>
        <p:txBody>
          <a:bodyPr/>
          <a:lstStyle/>
          <a:p>
            <a:fld id="{E3994C90-81F5-420F-BAC1-487F05CA89B1}" type="datetimeFigureOut">
              <a:rPr lang="tr-TR" smtClean="0"/>
              <a:pPr/>
              <a:t>17.09.2026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B16D44C-AFEC-42AA-8894-4E900C4AC580}" type="slidenum">
              <a:rPr lang="tr-TR" smtClean="0"/>
              <a:pPr/>
              <a:t>‹#›</a:t>
            </a:fld>
            <a:endParaRPr lang="tr-TR"/>
          </a:p>
        </p:txBody>
      </p:sp>
    </p:spTree>
    <p:extLst>
      <p:ext uri="{BB962C8B-B14F-4D97-AF65-F5344CB8AC3E}">
        <p14:creationId xmlns:p14="http://schemas.microsoft.com/office/powerpoint/2010/main" val="39841274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3" name="2 İçerik Yer Tutucusu"/>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İçerik Yer Tutucusu"/>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p:txBody>
          <a:bodyPr/>
          <a:lstStyle/>
          <a:p>
            <a:fld id="{E3994C90-81F5-420F-BAC1-487F05CA89B1}" type="datetimeFigureOut">
              <a:rPr lang="tr-TR" smtClean="0"/>
              <a:pPr/>
              <a:t>17.09.2026</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9B16D44C-AFEC-42AA-8894-4E900C4AC580}" type="slidenum">
              <a:rPr lang="tr-TR" smtClean="0"/>
              <a:pPr/>
              <a:t>‹#›</a:t>
            </a:fld>
            <a:endParaRPr lang="tr-TR"/>
          </a:p>
        </p:txBody>
      </p:sp>
    </p:spTree>
    <p:extLst>
      <p:ext uri="{BB962C8B-B14F-4D97-AF65-F5344CB8AC3E}">
        <p14:creationId xmlns:p14="http://schemas.microsoft.com/office/powerpoint/2010/main" val="35250409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502920" y="4983480"/>
            <a:ext cx="8183880" cy="1051560"/>
          </a:xfrm>
        </p:spPr>
        <p:txBody>
          <a:bodyPr anchor="b"/>
          <a:lstStyle>
            <a:lvl1pPr>
              <a:defRPr b="1"/>
            </a:lvl1pPr>
            <a:extLst/>
          </a:lstStyle>
          <a:p>
            <a:r>
              <a:rPr kumimoji="0" lang="tr-TR"/>
              <a:t>Asıl başlık stili için tıklatın</a:t>
            </a:r>
            <a:endParaRPr kumimoji="0" lang="en-US"/>
          </a:p>
        </p:txBody>
      </p:sp>
      <p:sp>
        <p:nvSpPr>
          <p:cNvPr id="3" name="2 Metin Yer Tutucusu"/>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a:t>Asıl metin stillerini düzenlemek için tıklatın</a:t>
            </a:r>
          </a:p>
        </p:txBody>
      </p:sp>
      <p:sp>
        <p:nvSpPr>
          <p:cNvPr id="4" name="3 Metin Yer Tutucusu"/>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a:t>Asıl metin stillerini düzenlemek için tıklatın</a:t>
            </a:r>
          </a:p>
        </p:txBody>
      </p:sp>
      <p:sp>
        <p:nvSpPr>
          <p:cNvPr id="5" name="4 İçerik Yer Tutucusu"/>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6" name="5 İçerik Yer Tutucusu"/>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7" name="6 Veri Yer Tutucusu"/>
          <p:cNvSpPr>
            <a:spLocks noGrp="1"/>
          </p:cNvSpPr>
          <p:nvPr>
            <p:ph type="dt" sz="half" idx="10"/>
          </p:nvPr>
        </p:nvSpPr>
        <p:spPr/>
        <p:txBody>
          <a:bodyPr/>
          <a:lstStyle/>
          <a:p>
            <a:fld id="{E3994C90-81F5-420F-BAC1-487F05CA89B1}" type="datetimeFigureOut">
              <a:rPr lang="tr-TR" smtClean="0"/>
              <a:pPr/>
              <a:t>17.09.2026</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9B16D44C-AFEC-42AA-8894-4E900C4AC580}" type="slidenum">
              <a:rPr lang="tr-TR" smtClean="0"/>
              <a:pPr/>
              <a:t>‹#›</a:t>
            </a:fld>
            <a:endParaRPr lang="tr-TR"/>
          </a:p>
        </p:txBody>
      </p:sp>
    </p:spTree>
    <p:extLst>
      <p:ext uri="{BB962C8B-B14F-4D97-AF65-F5344CB8AC3E}">
        <p14:creationId xmlns:p14="http://schemas.microsoft.com/office/powerpoint/2010/main" val="15070681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3" name="2 Veri Yer Tutucusu"/>
          <p:cNvSpPr>
            <a:spLocks noGrp="1"/>
          </p:cNvSpPr>
          <p:nvPr>
            <p:ph type="dt" sz="half" idx="10"/>
          </p:nvPr>
        </p:nvSpPr>
        <p:spPr/>
        <p:txBody>
          <a:bodyPr/>
          <a:lstStyle/>
          <a:p>
            <a:fld id="{E3994C90-81F5-420F-BAC1-487F05CA89B1}" type="datetimeFigureOut">
              <a:rPr lang="tr-TR" smtClean="0"/>
              <a:pPr/>
              <a:t>17.09.2026</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9B16D44C-AFEC-42AA-8894-4E900C4AC580}" type="slidenum">
              <a:rPr lang="tr-TR" smtClean="0"/>
              <a:pPr/>
              <a:t>‹#›</a:t>
            </a:fld>
            <a:endParaRPr lang="tr-TR"/>
          </a:p>
        </p:txBody>
      </p:sp>
    </p:spTree>
    <p:extLst>
      <p:ext uri="{BB962C8B-B14F-4D97-AF65-F5344CB8AC3E}">
        <p14:creationId xmlns:p14="http://schemas.microsoft.com/office/powerpoint/2010/main" val="6804540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7" name="6 Yuvarlatılmış Dikdörtgen"/>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Veri Yer Tutucusu"/>
          <p:cNvSpPr>
            <a:spLocks noGrp="1"/>
          </p:cNvSpPr>
          <p:nvPr>
            <p:ph type="dt" sz="half" idx="10"/>
          </p:nvPr>
        </p:nvSpPr>
        <p:spPr/>
        <p:txBody>
          <a:bodyPr/>
          <a:lstStyle/>
          <a:p>
            <a:fld id="{E3994C90-81F5-420F-BAC1-487F05CA89B1}" type="datetimeFigureOut">
              <a:rPr lang="tr-TR" smtClean="0"/>
              <a:pPr/>
              <a:t>17.09.2026</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9B16D44C-AFEC-42AA-8894-4E900C4AC580}" type="slidenum">
              <a:rPr lang="tr-TR" smtClean="0"/>
              <a:pPr/>
              <a:t>‹#›</a:t>
            </a:fld>
            <a:endParaRPr lang="tr-TR"/>
          </a:p>
        </p:txBody>
      </p:sp>
    </p:spTree>
    <p:extLst>
      <p:ext uri="{BB962C8B-B14F-4D97-AF65-F5344CB8AC3E}">
        <p14:creationId xmlns:p14="http://schemas.microsoft.com/office/powerpoint/2010/main" val="12947437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tr-TR"/>
              <a:t>Asıl başlık stili için tıklatın</a:t>
            </a:r>
            <a:endParaRPr kumimoji="0" lang="en-US"/>
          </a:p>
        </p:txBody>
      </p:sp>
      <p:sp>
        <p:nvSpPr>
          <p:cNvPr id="3" name="2 Metin Yer Tutucusu"/>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İçerik Yer Tutucusu"/>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p:txBody>
          <a:bodyPr/>
          <a:lstStyle/>
          <a:p>
            <a:fld id="{E3994C90-81F5-420F-BAC1-487F05CA89B1}" type="datetimeFigureOut">
              <a:rPr lang="tr-TR" smtClean="0"/>
              <a:pPr/>
              <a:t>17.09.2026</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9B16D44C-AFEC-42AA-8894-4E900C4AC580}" type="slidenum">
              <a:rPr lang="tr-TR" smtClean="0"/>
              <a:pPr/>
              <a:t>‹#›</a:t>
            </a:fld>
            <a:endParaRPr lang="tr-TR"/>
          </a:p>
        </p:txBody>
      </p:sp>
    </p:spTree>
    <p:extLst>
      <p:ext uri="{BB962C8B-B14F-4D97-AF65-F5344CB8AC3E}">
        <p14:creationId xmlns:p14="http://schemas.microsoft.com/office/powerpoint/2010/main" val="3981851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15" name="14 Yuvarlatılmış Dikdörtgen"/>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Tek Köşesi Yuvarlatılmış Dikdörtgen"/>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Başlık"/>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tr-TR"/>
              <a:t>Asıl başlık stili için tıklatın</a:t>
            </a:r>
            <a:endParaRPr kumimoji="0" lang="en-US"/>
          </a:p>
        </p:txBody>
      </p:sp>
      <p:sp>
        <p:nvSpPr>
          <p:cNvPr id="4" name="3 Metin Yer Tutucusu"/>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p:txBody>
          <a:bodyPr/>
          <a:lstStyle/>
          <a:p>
            <a:fld id="{E3994C90-81F5-420F-BAC1-487F05CA89B1}" type="datetimeFigureOut">
              <a:rPr lang="tr-TR" smtClean="0"/>
              <a:pPr/>
              <a:t>17.09.2026</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9B16D44C-AFEC-42AA-8894-4E900C4AC580}" type="slidenum">
              <a:rPr lang="tr-TR" smtClean="0"/>
              <a:pPr/>
              <a:t>‹#›</a:t>
            </a:fld>
            <a:endParaRPr lang="tr-TR"/>
          </a:p>
        </p:txBody>
      </p:sp>
      <p:sp>
        <p:nvSpPr>
          <p:cNvPr id="3" name="2 Resim Yer Tutucusu"/>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tr-TR"/>
              <a:t>Resim eklemek için simgeyi tıklatın</a:t>
            </a:r>
            <a:endParaRPr kumimoji="0" lang="en-US"/>
          </a:p>
        </p:txBody>
      </p:sp>
    </p:spTree>
    <p:extLst>
      <p:ext uri="{BB962C8B-B14F-4D97-AF65-F5344CB8AC3E}">
        <p14:creationId xmlns:p14="http://schemas.microsoft.com/office/powerpoint/2010/main" val="7877713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a:xfrm>
            <a:off x="502920" y="4983480"/>
            <a:ext cx="8183880" cy="1051560"/>
          </a:xfrm>
        </p:spPr>
        <p:txBody>
          <a:bodyPr/>
          <a:lstStyle/>
          <a:p>
            <a:r>
              <a:rPr kumimoji="0" lang="tr-TR"/>
              <a:t>Asıl başlık stili için tıklatın</a:t>
            </a:r>
            <a:endParaRPr kumimoji="0" lang="en-US"/>
          </a:p>
        </p:txBody>
      </p:sp>
      <p:sp>
        <p:nvSpPr>
          <p:cNvPr id="3" name="2 Dikey Metin Yer Tutucusu"/>
          <p:cNvSpPr>
            <a:spLocks noGrp="1"/>
          </p:cNvSpPr>
          <p:nvPr>
            <p:ph type="body" orient="vert" idx="1"/>
          </p:nvPr>
        </p:nvSpPr>
        <p:spPr>
          <a:xfrm>
            <a:off x="502920" y="530352"/>
            <a:ext cx="8183880" cy="4187952"/>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E3994C90-81F5-420F-BAC1-487F05CA89B1}" type="datetimeFigureOut">
              <a:rPr lang="tr-TR" smtClean="0"/>
              <a:pPr/>
              <a:t>17.09.2026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B16D44C-AFEC-42AA-8894-4E900C4AC580}" type="slidenum">
              <a:rPr lang="tr-TR" smtClean="0"/>
              <a:pPr/>
              <a:t>‹#›</a:t>
            </a:fld>
            <a:endParaRPr lang="tr-TR"/>
          </a:p>
        </p:txBody>
      </p:sp>
    </p:spTree>
    <p:extLst>
      <p:ext uri="{BB962C8B-B14F-4D97-AF65-F5344CB8AC3E}">
        <p14:creationId xmlns:p14="http://schemas.microsoft.com/office/powerpoint/2010/main" val="27102521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533404"/>
            <a:ext cx="1981200" cy="5257799"/>
          </a:xfrm>
        </p:spPr>
        <p:txBody>
          <a:bodyPr vert="eaVert"/>
          <a:lstStyle/>
          <a:p>
            <a:r>
              <a:rPr kumimoji="0" lang="tr-TR"/>
              <a:t>Asıl başlık stili için tıklatın</a:t>
            </a:r>
            <a:endParaRPr kumimoji="0" lang="en-US"/>
          </a:p>
        </p:txBody>
      </p:sp>
      <p:sp>
        <p:nvSpPr>
          <p:cNvPr id="3" name="2 Dikey Metin Yer Tutucusu"/>
          <p:cNvSpPr>
            <a:spLocks noGrp="1"/>
          </p:cNvSpPr>
          <p:nvPr>
            <p:ph type="body" orient="vert" idx="1"/>
          </p:nvPr>
        </p:nvSpPr>
        <p:spPr>
          <a:xfrm>
            <a:off x="533400" y="533402"/>
            <a:ext cx="5943600" cy="5257801"/>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E3994C90-81F5-420F-BAC1-487F05CA89B1}" type="datetimeFigureOut">
              <a:rPr lang="tr-TR" smtClean="0"/>
              <a:pPr/>
              <a:t>17.09.2026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B16D44C-AFEC-42AA-8894-4E900C4AC580}" type="slidenum">
              <a:rPr lang="tr-TR" smtClean="0"/>
              <a:pPr/>
              <a:t>‹#›</a:t>
            </a:fld>
            <a:endParaRPr lang="tr-TR"/>
          </a:p>
        </p:txBody>
      </p:sp>
    </p:spTree>
    <p:extLst>
      <p:ext uri="{BB962C8B-B14F-4D97-AF65-F5344CB8AC3E}">
        <p14:creationId xmlns:p14="http://schemas.microsoft.com/office/powerpoint/2010/main" val="22646378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Modern palet Denge Eylemi">
    <p:bg>
      <p:bgPr>
        <a:solidFill>
          <a:schemeClr val="accent5"/>
        </a:solidFill>
        <a:effectLst/>
      </p:bgPr>
    </p:bg>
    <p:spTree>
      <p:nvGrpSpPr>
        <p:cNvPr id="1" name=""/>
        <p:cNvGrpSpPr/>
        <p:nvPr/>
      </p:nvGrpSpPr>
      <p:grpSpPr>
        <a:xfrm>
          <a:off x="0" y="0"/>
          <a:ext cx="0" cy="0"/>
          <a:chOff x="0" y="0"/>
          <a:chExt cx="0" cy="0"/>
        </a:xfrm>
      </p:grpSpPr>
      <p:sp>
        <p:nvSpPr>
          <p:cNvPr id="11" name="Dikdörtgen 10">
            <a:extLst>
              <a:ext uri="{FF2B5EF4-FFF2-40B4-BE49-F238E27FC236}">
                <a16:creationId xmlns:a16="http://schemas.microsoft.com/office/drawing/2014/main" id="{50869985-B973-4011-9FA2-83D7EBB2EA53}"/>
              </a:ext>
            </a:extLst>
          </p:cNvPr>
          <p:cNvSpPr/>
          <p:nvPr userDrawn="1"/>
        </p:nvSpPr>
        <p:spPr>
          <a:xfrm>
            <a:off x="0" y="2400300"/>
            <a:ext cx="3200400" cy="4457700"/>
          </a:xfrm>
          <a:prstGeom prst="rect">
            <a:avLst/>
          </a:prstGeom>
          <a:solidFill>
            <a:srgbClr val="D293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sz="1350" noProof="0"/>
          </a:p>
        </p:txBody>
      </p:sp>
      <p:sp>
        <p:nvSpPr>
          <p:cNvPr id="2" name="Başlık 1">
            <a:extLst>
              <a:ext uri="{FF2B5EF4-FFF2-40B4-BE49-F238E27FC236}">
                <a16:creationId xmlns:a16="http://schemas.microsoft.com/office/drawing/2014/main" id="{43379CA9-81D6-424A-8046-4B56E1D25059}"/>
              </a:ext>
            </a:extLst>
          </p:cNvPr>
          <p:cNvSpPr>
            <a:spLocks noGrp="1"/>
          </p:cNvSpPr>
          <p:nvPr>
            <p:ph type="title"/>
          </p:nvPr>
        </p:nvSpPr>
        <p:spPr>
          <a:xfrm>
            <a:off x="342900" y="1399032"/>
            <a:ext cx="2714626" cy="877824"/>
          </a:xfrm>
        </p:spPr>
        <p:txBody>
          <a:bodyPr rtlCol="0"/>
          <a:lstStyle>
            <a:lvl1pPr>
              <a:defRPr cap="all" baseline="0">
                <a:solidFill>
                  <a:schemeClr val="bg1"/>
                </a:solidFill>
              </a:defRPr>
            </a:lvl1pPr>
          </a:lstStyle>
          <a:p>
            <a:pPr rtl="0"/>
            <a:r>
              <a:rPr lang="tr-TR" noProof="0"/>
              <a:t>Asıl başlık stilini düzenlemek için tıklayın</a:t>
            </a:r>
          </a:p>
        </p:txBody>
      </p:sp>
      <p:sp>
        <p:nvSpPr>
          <p:cNvPr id="10" name="Metin Yer Tutucusu 9">
            <a:extLst>
              <a:ext uri="{FF2B5EF4-FFF2-40B4-BE49-F238E27FC236}">
                <a16:creationId xmlns:a16="http://schemas.microsoft.com/office/drawing/2014/main" id="{2A60302F-65DB-4E93-B6C3-49E64C44FB53}"/>
              </a:ext>
            </a:extLst>
          </p:cNvPr>
          <p:cNvSpPr>
            <a:spLocks noGrp="1"/>
          </p:cNvSpPr>
          <p:nvPr>
            <p:ph type="body" sz="quarter" idx="14" hasCustomPrompt="1"/>
          </p:nvPr>
        </p:nvSpPr>
        <p:spPr>
          <a:xfrm>
            <a:off x="342900" y="2779776"/>
            <a:ext cx="2599182" cy="3255264"/>
          </a:xfrm>
          <a:prstGeom prst="rect">
            <a:avLst/>
          </a:prstGeom>
        </p:spPr>
        <p:txBody>
          <a:bodyPr rtlCol="0"/>
          <a:lstStyle>
            <a:lvl1pPr marL="0" indent="0">
              <a:lnSpc>
                <a:spcPts val="2250"/>
              </a:lnSpc>
              <a:spcBef>
                <a:spcPts val="0"/>
              </a:spcBef>
              <a:buNone/>
              <a:defRPr sz="1350">
                <a:solidFill>
                  <a:schemeClr val="bg1"/>
                </a:solidFill>
              </a:defRPr>
            </a:lvl1pPr>
            <a:lvl2pPr marL="342900" indent="0">
              <a:buNone/>
              <a:defRPr sz="1800"/>
            </a:lvl2pPr>
            <a:lvl3pPr marL="685800" indent="0">
              <a:buNone/>
              <a:defRPr sz="1800"/>
            </a:lvl3pPr>
            <a:lvl4pPr marL="1028700" indent="0">
              <a:buNone/>
              <a:defRPr sz="1800"/>
            </a:lvl4pPr>
            <a:lvl5pPr marL="1371600" indent="0">
              <a:buNone/>
              <a:defRPr sz="1800"/>
            </a:lvl5pPr>
          </a:lstStyle>
          <a:p>
            <a:pPr lvl="0" rtl="0"/>
            <a:r>
              <a:rPr lang="tr-TR" noProof="0"/>
              <a:t>Metni düzenlemek için tıklayın</a:t>
            </a:r>
          </a:p>
        </p:txBody>
      </p:sp>
      <p:sp>
        <p:nvSpPr>
          <p:cNvPr id="7" name="Resim Yer Tutucusu 6">
            <a:extLst>
              <a:ext uri="{FF2B5EF4-FFF2-40B4-BE49-F238E27FC236}">
                <a16:creationId xmlns:a16="http://schemas.microsoft.com/office/drawing/2014/main" id="{9A66F217-0E52-4AD8-82BA-AB332C59638C}"/>
              </a:ext>
            </a:extLst>
          </p:cNvPr>
          <p:cNvSpPr>
            <a:spLocks noGrp="1"/>
          </p:cNvSpPr>
          <p:nvPr>
            <p:ph type="pic" sz="quarter" idx="15"/>
          </p:nvPr>
        </p:nvSpPr>
        <p:spPr>
          <a:xfrm>
            <a:off x="3190875" y="0"/>
            <a:ext cx="5610225" cy="6858000"/>
          </a:xfrm>
          <a:prstGeom prst="rect">
            <a:avLst/>
          </a:prstGeom>
        </p:spPr>
        <p:txBody>
          <a:bodyPr rtlCol="0" anchor="ctr"/>
          <a:lstStyle>
            <a:lvl1pPr marL="0" indent="0" algn="ctr">
              <a:buNone/>
              <a:defRPr>
                <a:solidFill>
                  <a:schemeClr val="bg1"/>
                </a:solidFill>
              </a:defRPr>
            </a:lvl1pPr>
          </a:lstStyle>
          <a:p>
            <a:pPr rtl="0"/>
            <a:r>
              <a:rPr lang="tr-TR" noProof="0"/>
              <a:t>Resim eklemek için simgeye tıklayın</a:t>
            </a:r>
          </a:p>
        </p:txBody>
      </p:sp>
      <p:sp>
        <p:nvSpPr>
          <p:cNvPr id="8" name="Dikdörtgen 7">
            <a:extLst>
              <a:ext uri="{FF2B5EF4-FFF2-40B4-BE49-F238E27FC236}">
                <a16:creationId xmlns:a16="http://schemas.microsoft.com/office/drawing/2014/main" id="{E75D44F0-DADD-4DCC-82EC-FDB3E9878AA9}"/>
              </a:ext>
            </a:extLst>
          </p:cNvPr>
          <p:cNvSpPr/>
          <p:nvPr userDrawn="1"/>
        </p:nvSpPr>
        <p:spPr>
          <a:xfrm>
            <a:off x="8801100" y="4445000"/>
            <a:ext cx="342900" cy="2413000"/>
          </a:xfrm>
          <a:prstGeom prst="rect">
            <a:avLst/>
          </a:prstGeom>
          <a:solidFill>
            <a:srgbClr val="884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sz="1350" noProof="0"/>
          </a:p>
        </p:txBody>
      </p:sp>
      <p:sp>
        <p:nvSpPr>
          <p:cNvPr id="9" name="Dikdörtgen 8">
            <a:extLst>
              <a:ext uri="{FF2B5EF4-FFF2-40B4-BE49-F238E27FC236}">
                <a16:creationId xmlns:a16="http://schemas.microsoft.com/office/drawing/2014/main" id="{28CFE2C9-8B6E-4DDA-A5EA-04581F7629F0}"/>
              </a:ext>
            </a:extLst>
          </p:cNvPr>
          <p:cNvSpPr/>
          <p:nvPr userDrawn="1"/>
        </p:nvSpPr>
        <p:spPr>
          <a:xfrm>
            <a:off x="8801100" y="0"/>
            <a:ext cx="342900" cy="4462272"/>
          </a:xfrm>
          <a:prstGeom prst="rect">
            <a:avLst/>
          </a:prstGeom>
          <a:solidFill>
            <a:srgbClr val="86A2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sz="1350" noProof="0"/>
          </a:p>
        </p:txBody>
      </p:sp>
    </p:spTree>
    <p:extLst>
      <p:ext uri="{BB962C8B-B14F-4D97-AF65-F5344CB8AC3E}">
        <p14:creationId xmlns:p14="http://schemas.microsoft.com/office/powerpoint/2010/main" val="36353209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1949891" y="527562"/>
            <a:ext cx="5244219"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sz="1350"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131570" y="1591056"/>
            <a:ext cx="4279392" cy="3264408"/>
          </a:xfrm>
        </p:spPr>
        <p:txBody>
          <a:bodyPr anchor="b">
            <a:normAutofit/>
          </a:bodyPr>
          <a:lstStyle>
            <a:lvl1pPr algn="l">
              <a:defRPr sz="3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143000" y="4928616"/>
            <a:ext cx="4279392" cy="996696"/>
          </a:xfrm>
        </p:spPr>
        <p:txBody>
          <a:bodyPr/>
          <a:lstStyle>
            <a:lvl1pPr marL="0" indent="0" algn="l">
              <a:buNone/>
              <a:defRPr sz="1800" cap="all" baseline="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9/17/26</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9707012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2266157"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sz="1350"/>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3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628650" y="2011680"/>
            <a:ext cx="78867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9/17/26</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1178461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5407362" y="0"/>
            <a:ext cx="3107988"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sz="1350"/>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623888" y="1078991"/>
            <a:ext cx="3950208" cy="3136392"/>
          </a:xfrm>
        </p:spPr>
        <p:txBody>
          <a:bodyPr anchor="b">
            <a:normAutofit/>
          </a:bodyPr>
          <a:lstStyle>
            <a:lvl1pPr>
              <a:defRPr sz="36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623888" y="4279393"/>
            <a:ext cx="3950208" cy="1500187"/>
          </a:xfrm>
        </p:spPr>
        <p:txBody>
          <a:bodyPr/>
          <a:lstStyle>
            <a:lvl1pPr marL="0" indent="0">
              <a:buNone/>
              <a:defRPr sz="1800" cap="all" baseline="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9/17/26</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9717528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2266157"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sz="1350"/>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3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628650" y="2011680"/>
            <a:ext cx="370332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4814316" y="2011680"/>
            <a:ext cx="370332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9/17/26</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5582501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2266157"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sz="1350"/>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629841" y="365126"/>
            <a:ext cx="7886700" cy="1325563"/>
          </a:xfrm>
        </p:spPr>
        <p:txBody>
          <a:bodyPr>
            <a:normAutofit/>
          </a:bodyPr>
          <a:lstStyle>
            <a:lvl1pPr>
              <a:defRPr sz="3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629841" y="2011680"/>
            <a:ext cx="3703320" cy="950976"/>
          </a:xfrm>
        </p:spPr>
        <p:txBody>
          <a:bodyPr anchor="b">
            <a:normAutofit/>
          </a:bodyPr>
          <a:lstStyle>
            <a:lvl1pPr marL="0" indent="0">
              <a:buNone/>
              <a:defRPr sz="21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629841" y="3127248"/>
            <a:ext cx="370332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4814316" y="2011680"/>
            <a:ext cx="3703320" cy="950976"/>
          </a:xfrm>
        </p:spPr>
        <p:txBody>
          <a:bodyPr anchor="b">
            <a:normAutofit/>
          </a:bodyPr>
          <a:lstStyle>
            <a:lvl1pPr marL="0" indent="0">
              <a:buNone/>
              <a:defRPr sz="21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4814316" y="3127248"/>
            <a:ext cx="370332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9/17/26</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5431467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477229" y="181596"/>
            <a:ext cx="618954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sz="1350"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132838" y="1572768"/>
            <a:ext cx="4876038" cy="4096512"/>
          </a:xfrm>
        </p:spPr>
        <p:txBody>
          <a:bodyPr>
            <a:normAutofit/>
          </a:bodyPr>
          <a:lstStyle>
            <a:lvl1pPr algn="ctr">
              <a:defRPr sz="3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9/17/26</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28787052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9/17/26</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0298558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326075" y="-1"/>
            <a:ext cx="7817925"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sz="1350"/>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9/17/26</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9446568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3545046" y="0"/>
            <a:ext cx="5604286"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sz="1350">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629841" y="640080"/>
            <a:ext cx="2914650" cy="2953512"/>
          </a:xfrm>
        </p:spPr>
        <p:txBody>
          <a:bodyPr anchor="b"/>
          <a:lstStyle>
            <a:lvl1pPr>
              <a:defRPr sz="2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5294376" y="640080"/>
            <a:ext cx="3367278" cy="5596128"/>
          </a:xfrm>
        </p:spPr>
        <p:txBody>
          <a:bodyPr anchor="ct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629841" y="3776472"/>
            <a:ext cx="2914650" cy="2468880"/>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9/17/26</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366300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513724" y="1332237"/>
            <a:ext cx="3947799"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sz="1350"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049274" y="2523744"/>
            <a:ext cx="2873502" cy="1453896"/>
          </a:xfrm>
        </p:spPr>
        <p:txBody>
          <a:bodyPr anchor="b"/>
          <a:lstStyle>
            <a:lvl1pPr algn="ctr">
              <a:defRPr sz="24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5033772" y="640079"/>
            <a:ext cx="3627882" cy="5568696"/>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241298" y="4087368"/>
            <a:ext cx="2489454" cy="649224"/>
          </a:xfrm>
        </p:spPr>
        <p:txBody>
          <a:bodyPr>
            <a:noAutofit/>
          </a:bodyPr>
          <a:lstStyle>
            <a:lvl1pPr marL="0" indent="0" algn="ctr">
              <a:buNone/>
              <a:defRPr sz="1500" cap="all" baseline="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9/17/26</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50870810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9/17/26</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70146034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9/17/26</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5064203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21 Başlık Yer Tutucusu"/>
          <p:cNvSpPr>
            <a:spLocks noGrp="1"/>
          </p:cNvSpPr>
          <p:nvPr>
            <p:ph type="title"/>
          </p:nvPr>
        </p:nvSpPr>
        <p:spPr>
          <a:xfrm>
            <a:off x="457200" y="152400"/>
            <a:ext cx="8229600" cy="990600"/>
          </a:xfrm>
          <a:prstGeom prst="rect">
            <a:avLst/>
          </a:prstGeom>
        </p:spPr>
        <p:txBody>
          <a:bodyPr vert="horz" anchor="b" anchorCtr="0">
            <a:normAutofit/>
          </a:bodyPr>
          <a:lstStyle/>
          <a:p>
            <a:r>
              <a:rPr kumimoji="0" lang="tr-TR"/>
              <a:t>Asıl başlık stili için tıklatın</a:t>
            </a:r>
            <a:endParaRPr kumimoji="0" lang="en-US"/>
          </a:p>
        </p:txBody>
      </p:sp>
      <p:sp>
        <p:nvSpPr>
          <p:cNvPr id="13" name="12 Metin Yer Tutucusu"/>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tr-TR"/>
              <a:t>Asıl metin stillerini düzenlemek için tıklatın</a:t>
            </a:r>
          </a:p>
          <a:p>
            <a:pPr lvl="1" eaLnBrk="1" latinLnBrk="0" hangingPunct="1"/>
            <a:r>
              <a:rPr kumimoji="0" lang="tr-TR"/>
              <a:t>İkinci düzey</a:t>
            </a:r>
          </a:p>
          <a:p>
            <a:pPr lvl="2" eaLnBrk="1" latinLnBrk="0" hangingPunct="1"/>
            <a:r>
              <a:rPr kumimoji="0" lang="tr-TR"/>
              <a:t>Üçüncü düzey</a:t>
            </a:r>
          </a:p>
          <a:p>
            <a:pPr lvl="3" eaLnBrk="1" latinLnBrk="0" hangingPunct="1"/>
            <a:r>
              <a:rPr kumimoji="0" lang="tr-TR"/>
              <a:t>Dördüncü düzey</a:t>
            </a:r>
          </a:p>
          <a:p>
            <a:pPr lvl="4" eaLnBrk="1" latinLnBrk="0" hangingPunct="1"/>
            <a:r>
              <a:rPr kumimoji="0" lang="tr-TR"/>
              <a:t>Beşinci düzey</a:t>
            </a:r>
            <a:endParaRPr kumimoji="0" lang="en-US"/>
          </a:p>
        </p:txBody>
      </p:sp>
      <p:sp>
        <p:nvSpPr>
          <p:cNvPr id="14" name="13 Veri Yer Tutucusu"/>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D9F75050-0E15-4C5B-92B0-66D068882F1F}" type="datetimeFigureOut">
              <a:rPr lang="tr-TR" smtClean="0"/>
              <a:pPr/>
              <a:t>17.09.2026</a:t>
            </a:fld>
            <a:endParaRPr lang="tr-TR"/>
          </a:p>
        </p:txBody>
      </p:sp>
      <p:sp>
        <p:nvSpPr>
          <p:cNvPr id="3" name="2 Altbilgi Yer Tutucusu"/>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tr-TR"/>
          </a:p>
        </p:txBody>
      </p:sp>
      <p:sp>
        <p:nvSpPr>
          <p:cNvPr id="23" name="22 Slayt Numarası Yer Tutucusu"/>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B1DEFA8C-F947-479F-BE07-76B6B3F80BF1}" type="slidenum">
              <a:rPr lang="tr-TR" smtClean="0"/>
              <a:pPr/>
              <a:t>‹#›</a:t>
            </a:fld>
            <a:endParaRPr lang="tr-TR"/>
          </a:p>
        </p:txBody>
      </p:sp>
      <p:sp>
        <p:nvSpPr>
          <p:cNvPr id="28" name="27 Düz Bağlayıcı"/>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28 Düz Bağlayıcı"/>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9 İkizkenar Üçgen"/>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p:fade/>
  </p:transition>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6 Yuvarlatılmış Dikdörtgen"/>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Yuvarlatılmış Dikdörtgen"/>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Başlık Yer Tutucusu"/>
          <p:cNvSpPr>
            <a:spLocks noGrp="1"/>
          </p:cNvSpPr>
          <p:nvPr>
            <p:ph type="title"/>
          </p:nvPr>
        </p:nvSpPr>
        <p:spPr>
          <a:xfrm>
            <a:off x="502920" y="4985590"/>
            <a:ext cx="8183880" cy="1051560"/>
          </a:xfrm>
          <a:prstGeom prst="rect">
            <a:avLst/>
          </a:prstGeom>
        </p:spPr>
        <p:txBody>
          <a:bodyPr vert="horz" anchor="b">
            <a:normAutofit/>
          </a:bodyPr>
          <a:lstStyle/>
          <a:p>
            <a:r>
              <a:rPr kumimoji="0" lang="tr-TR"/>
              <a:t>Asıl başlık stili için tıklatın</a:t>
            </a:r>
            <a:endParaRPr kumimoji="0" lang="en-US"/>
          </a:p>
        </p:txBody>
      </p:sp>
      <p:sp>
        <p:nvSpPr>
          <p:cNvPr id="4" name="3 Metin Yer Tutucusu"/>
          <p:cNvSpPr>
            <a:spLocks noGrp="1"/>
          </p:cNvSpPr>
          <p:nvPr>
            <p:ph type="body" idx="1"/>
          </p:nvPr>
        </p:nvSpPr>
        <p:spPr>
          <a:xfrm>
            <a:off x="502920" y="530352"/>
            <a:ext cx="8183880" cy="4187952"/>
          </a:xfrm>
          <a:prstGeom prst="rect">
            <a:avLst/>
          </a:prstGeom>
        </p:spPr>
        <p:txBody>
          <a:bodyPr vert="horz" lIns="182880" tIns="91440">
            <a:normAutofit/>
          </a:bodyPr>
          <a:lstStyle/>
          <a:p>
            <a:pPr lvl="0" eaLnBrk="1" latinLnBrk="0" hangingPunct="1"/>
            <a:r>
              <a:rPr kumimoji="0" lang="tr-TR"/>
              <a:t>Asıl metin stillerini düzenlemek için tıklatın</a:t>
            </a:r>
          </a:p>
          <a:p>
            <a:pPr lvl="1" eaLnBrk="1" latinLnBrk="0" hangingPunct="1"/>
            <a:r>
              <a:rPr kumimoji="0" lang="tr-TR"/>
              <a:t>İkinci düzey</a:t>
            </a:r>
          </a:p>
          <a:p>
            <a:pPr lvl="2" eaLnBrk="1" latinLnBrk="0" hangingPunct="1"/>
            <a:r>
              <a:rPr kumimoji="0" lang="tr-TR"/>
              <a:t>Üçüncü düzey</a:t>
            </a:r>
          </a:p>
          <a:p>
            <a:pPr lvl="3" eaLnBrk="1" latinLnBrk="0" hangingPunct="1"/>
            <a:r>
              <a:rPr kumimoji="0" lang="tr-TR"/>
              <a:t>Dördüncü düzey</a:t>
            </a:r>
          </a:p>
          <a:p>
            <a:pPr lvl="4" eaLnBrk="1" latinLnBrk="0" hangingPunct="1"/>
            <a:r>
              <a:rPr kumimoji="0" lang="tr-TR"/>
              <a:t>Beşinci düzey</a:t>
            </a:r>
            <a:endParaRPr kumimoji="0" lang="en-US"/>
          </a:p>
        </p:txBody>
      </p:sp>
      <p:sp>
        <p:nvSpPr>
          <p:cNvPr id="25" name="24 Veri Yer Tutucusu"/>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E3994C90-81F5-420F-BAC1-487F05CA89B1}" type="datetimeFigureOut">
              <a:rPr lang="tr-TR" smtClean="0"/>
              <a:pPr/>
              <a:t>17.09.2026</a:t>
            </a:fld>
            <a:endParaRPr lang="tr-TR"/>
          </a:p>
        </p:txBody>
      </p:sp>
      <p:sp>
        <p:nvSpPr>
          <p:cNvPr id="18" name="17 Altbilgi Yer Tutucusu"/>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tr-TR"/>
          </a:p>
        </p:txBody>
      </p:sp>
      <p:sp>
        <p:nvSpPr>
          <p:cNvPr id="5" name="4 Slayt Numarası Yer Tutucusu"/>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9B16D44C-AFEC-42AA-8894-4E900C4AC580}" type="slidenum">
              <a:rPr lang="tr-TR" smtClean="0"/>
              <a:pPr/>
              <a:t>‹#›</a:t>
            </a:fld>
            <a:endParaRPr lang="tr-TR"/>
          </a:p>
        </p:txBody>
      </p:sp>
    </p:spTree>
    <p:extLst>
      <p:ext uri="{BB962C8B-B14F-4D97-AF65-F5344CB8AC3E}">
        <p14:creationId xmlns:p14="http://schemas.microsoft.com/office/powerpoint/2010/main" val="2376982322"/>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3C04E684-10F4-4CC3-A0B9-F03AA7BE37CF}" type="datetimeFigureOut">
              <a:rPr lang="en-US" smtClean="0"/>
              <a:t>9/17/26</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3001753073"/>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Lst>
  <p:txStyles>
    <p:titleStyle>
      <a:lvl1pPr algn="l" defTabSz="685800" rtl="0" eaLnBrk="1" latinLnBrk="0" hangingPunct="1">
        <a:lnSpc>
          <a:spcPct val="90000"/>
        </a:lnSpc>
        <a:spcBef>
          <a:spcPct val="0"/>
        </a:spcBef>
        <a:buNone/>
        <a:defRPr sz="3300" i="1" kern="1200">
          <a:solidFill>
            <a:schemeClr val="tx1"/>
          </a:solidFill>
          <a:latin typeface="+mj-lt"/>
          <a:ea typeface="+mj-ea"/>
          <a:cs typeface="+mj-cs"/>
        </a:defRPr>
      </a:lvl1pPr>
    </p:titleStyle>
    <p:bodyStyle>
      <a:lvl1pPr marL="171450" indent="-171450" algn="l" defTabSz="685800" rtl="0" eaLnBrk="1" latinLnBrk="0" hangingPunct="1">
        <a:lnSpc>
          <a:spcPct val="10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10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571472" y="285728"/>
            <a:ext cx="8429684" cy="1470025"/>
          </a:xfrm>
        </p:spPr>
        <p:txBody>
          <a:bodyPr>
            <a:normAutofit/>
          </a:bodyPr>
          <a:lstStyle/>
          <a:p>
            <a:pPr algn="ctr"/>
            <a:r>
              <a:rPr lang="tr-TR" b="1" dirty="0"/>
              <a:t>Ankara Üniversitesi Cinsel Taciz ve Saldırıya Karşı Destek Birimi</a:t>
            </a:r>
          </a:p>
        </p:txBody>
      </p:sp>
      <p:sp>
        <p:nvSpPr>
          <p:cNvPr id="3" name="2 Alt Başlık"/>
          <p:cNvSpPr>
            <a:spLocks noGrp="1"/>
          </p:cNvSpPr>
          <p:nvPr>
            <p:ph type="subTitle" idx="1"/>
          </p:nvPr>
        </p:nvSpPr>
        <p:spPr/>
        <p:txBody>
          <a:bodyPr/>
          <a:lstStyle/>
          <a:p>
            <a:endParaRPr lang="tr-TR" dirty="0"/>
          </a:p>
        </p:txBody>
      </p:sp>
      <p:pic>
        <p:nvPicPr>
          <p:cNvPr id="4" name="3 Resim" descr="brosur-on1100-780px.jpg"/>
          <p:cNvPicPr>
            <a:picLocks noChangeAspect="1"/>
          </p:cNvPicPr>
          <p:nvPr/>
        </p:nvPicPr>
        <p:blipFill>
          <a:blip r:embed="rId2"/>
          <a:stretch>
            <a:fillRect/>
          </a:stretch>
        </p:blipFill>
        <p:spPr>
          <a:xfrm>
            <a:off x="785786" y="1511949"/>
            <a:ext cx="7572428" cy="5346051"/>
          </a:xfrm>
          <a:prstGeom prst="rect">
            <a:avLst/>
          </a:prstGeom>
        </p:spPr>
      </p:pic>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500034" y="1285860"/>
            <a:ext cx="8229600" cy="4937760"/>
          </a:xfrm>
        </p:spPr>
        <p:txBody>
          <a:bodyPr/>
          <a:lstStyle/>
          <a:p>
            <a:r>
              <a:rPr lang="tr-TR" dirty="0">
                <a:latin typeface="+mj-lt"/>
              </a:rPr>
              <a:t>Ankara Üniversitesi, şiddete karşı sıfır tolerans ilkesini uygulayarak bu tarz karşı çeşitli yaptırımlar uygulayan bir üniversitedir. Bu çalışmaları üniversite içinde Cinsel Taciz ve Saldırıya Karşı Destek Birimi yürütmektedir. </a:t>
            </a:r>
          </a:p>
          <a:p>
            <a:r>
              <a:rPr lang="tr-TR" dirty="0">
                <a:latin typeface="+mj-lt"/>
              </a:rPr>
              <a:t>2019’dan beri Sıfır Tolerans Eylem Planı üniversitenin tüm yüksekokul ve fakültelerinde yürürlüktedir.</a:t>
            </a:r>
          </a:p>
        </p:txBody>
      </p:sp>
      <p:pic>
        <p:nvPicPr>
          <p:cNvPr id="4" name="3 Resim" descr="20200728_203303.jpg"/>
          <p:cNvPicPr>
            <a:picLocks noChangeAspect="1"/>
          </p:cNvPicPr>
          <p:nvPr/>
        </p:nvPicPr>
        <p:blipFill>
          <a:blip r:embed="rId2" cstate="print"/>
          <a:stretch>
            <a:fillRect/>
          </a:stretch>
        </p:blipFill>
        <p:spPr>
          <a:xfrm>
            <a:off x="0" y="6210098"/>
            <a:ext cx="1042964" cy="647902"/>
          </a:xfrm>
          <a:prstGeom prst="rect">
            <a:avLst/>
          </a:prstGeom>
        </p:spPr>
      </p:pic>
      <p:sp>
        <p:nvSpPr>
          <p:cNvPr id="2" name="Metin kutusu 1">
            <a:extLst>
              <a:ext uri="{FF2B5EF4-FFF2-40B4-BE49-F238E27FC236}">
                <a16:creationId xmlns:a16="http://schemas.microsoft.com/office/drawing/2014/main" id="{27F3AEFD-6916-5F40-AE63-6F02EF197776}"/>
              </a:ext>
            </a:extLst>
          </p:cNvPr>
          <p:cNvSpPr txBox="1"/>
          <p:nvPr/>
        </p:nvSpPr>
        <p:spPr>
          <a:xfrm>
            <a:off x="1730839" y="634380"/>
            <a:ext cx="5444760" cy="646331"/>
          </a:xfrm>
          <a:prstGeom prst="rect">
            <a:avLst/>
          </a:prstGeom>
          <a:noFill/>
        </p:spPr>
        <p:txBody>
          <a:bodyPr wrap="none" rtlCol="0">
            <a:spAutoFit/>
          </a:bodyPr>
          <a:lstStyle/>
          <a:p>
            <a:r>
              <a:rPr lang="en-US" sz="3600" dirty="0"/>
              <a:t>2011 YILINDA KURULDUK</a:t>
            </a: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sz="2400" dirty="0"/>
              <a:t>CİNSEL TACİZ VE CİNSEL SALDIRIYA KARŞI </a:t>
            </a:r>
            <a:br>
              <a:rPr lang="tr-TR" sz="2400" dirty="0"/>
            </a:br>
            <a:r>
              <a:rPr lang="tr-TR" sz="2400" dirty="0"/>
              <a:t>EYLEM POLİTİKASI</a:t>
            </a:r>
          </a:p>
        </p:txBody>
      </p:sp>
      <p:pic>
        <p:nvPicPr>
          <p:cNvPr id="4" name="3 İçerik Yer Tutucusu" descr="CTS_poster_2-01.jpg"/>
          <p:cNvPicPr>
            <a:picLocks noGrp="1" noChangeAspect="1"/>
          </p:cNvPicPr>
          <p:nvPr>
            <p:ph sz="quarter" idx="1"/>
          </p:nvPr>
        </p:nvPicPr>
        <p:blipFill>
          <a:blip r:embed="rId2" cstate="print"/>
          <a:stretch>
            <a:fillRect/>
          </a:stretch>
        </p:blipFill>
        <p:spPr>
          <a:xfrm>
            <a:off x="2428861" y="1146360"/>
            <a:ext cx="3643337" cy="5152393"/>
          </a:xfrm>
        </p:spPr>
      </p:pic>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sz="2400" dirty="0">
                <a:solidFill>
                  <a:schemeClr val="tx1"/>
                </a:solidFill>
              </a:rPr>
              <a:t>CİNSEL TACİZ VE CİNSEL SALDIRIYA KARŞI </a:t>
            </a:r>
            <a:br>
              <a:rPr lang="tr-TR" sz="2400" dirty="0">
                <a:solidFill>
                  <a:schemeClr val="tx1"/>
                </a:solidFill>
              </a:rPr>
            </a:br>
            <a:r>
              <a:rPr lang="tr-TR" sz="2400" dirty="0">
                <a:solidFill>
                  <a:schemeClr val="tx1"/>
                </a:solidFill>
              </a:rPr>
              <a:t>EYLEM POLİTİKASI</a:t>
            </a:r>
          </a:p>
        </p:txBody>
      </p:sp>
      <p:sp>
        <p:nvSpPr>
          <p:cNvPr id="3" name="2 İçerik Yer Tutucusu"/>
          <p:cNvSpPr>
            <a:spLocks noGrp="1"/>
          </p:cNvSpPr>
          <p:nvPr>
            <p:ph sz="quarter" idx="1"/>
          </p:nvPr>
        </p:nvSpPr>
        <p:spPr>
          <a:xfrm>
            <a:off x="457200" y="1219200"/>
            <a:ext cx="8229600" cy="4495816"/>
          </a:xfrm>
        </p:spPr>
        <p:txBody>
          <a:bodyPr>
            <a:normAutofit fontScale="85000" lnSpcReduction="20000"/>
          </a:bodyPr>
          <a:lstStyle/>
          <a:p>
            <a:r>
              <a:rPr lang="tr-TR" dirty="0">
                <a:latin typeface="+mj-lt"/>
              </a:rPr>
              <a:t> Sıfır Tolerans Eylem planı madde 1’e göre </a:t>
            </a:r>
          </a:p>
          <a:p>
            <a:pPr>
              <a:buNone/>
            </a:pPr>
            <a:r>
              <a:rPr lang="tr-TR" b="1" dirty="0">
                <a:latin typeface="+mj-lt"/>
              </a:rPr>
              <a:t>“CİNSEL TACİZ: </a:t>
            </a:r>
            <a:r>
              <a:rPr lang="tr-TR" dirty="0">
                <a:latin typeface="+mj-lt"/>
              </a:rPr>
              <a:t>Kişinin rızası dışında gerçekleşen, kişinin cinsel dokunulmazlığını ihlal etmeye elverişli, cinsel çağrışımı olan ve vücut teması olmaksızın gerçekleşen her türlü davranıştır.</a:t>
            </a:r>
          </a:p>
          <a:p>
            <a:pPr>
              <a:buNone/>
            </a:pPr>
            <a:r>
              <a:rPr lang="tr-TR" b="1" dirty="0">
                <a:latin typeface="+mj-lt"/>
              </a:rPr>
              <a:t> CİNSEL SALDIRI: </a:t>
            </a:r>
            <a:r>
              <a:rPr lang="tr-TR" dirty="0">
                <a:latin typeface="+mj-lt"/>
              </a:rPr>
              <a:t>Kişinin rızası dışında gerçekleşen ve kişinin cinsel dokunulmazlığını ihlal etmeye elverişli olan her türlü vücut teması, cinsel </a:t>
            </a:r>
            <a:r>
              <a:rPr lang="tr-TR" dirty="0" err="1">
                <a:latin typeface="+mj-lt"/>
              </a:rPr>
              <a:t>saldIrıdır</a:t>
            </a:r>
            <a:r>
              <a:rPr lang="tr-TR" dirty="0">
                <a:latin typeface="+mj-lt"/>
              </a:rPr>
              <a:t>. Cinsel saldırının gerçekleşmesi için mağdurun direnmesi veya failin fiziki şiddete başvurması zorunlu değildir.”</a:t>
            </a:r>
          </a:p>
          <a:p>
            <a:pPr>
              <a:buNone/>
            </a:pPr>
            <a:endParaRPr lang="tr-TR" dirty="0">
              <a:latin typeface="+mj-lt"/>
            </a:endParaRPr>
          </a:p>
          <a:p>
            <a:pPr marL="514350" indent="-514350"/>
            <a:r>
              <a:rPr lang="tr-TR" dirty="0">
                <a:latin typeface="+mj-lt"/>
              </a:rPr>
              <a:t>Eylem planın devamındaki maddelerde 1. maddede tanımı yapılan davranışlara yönelik tedbir ve bilinçlendirmelere değinilir.</a:t>
            </a:r>
          </a:p>
          <a:p>
            <a:pPr>
              <a:buNone/>
            </a:pPr>
            <a:endParaRPr lang="tr-TR" dirty="0">
              <a:latin typeface="+mj-lt"/>
            </a:endParaRPr>
          </a:p>
          <a:p>
            <a:pPr>
              <a:buNone/>
            </a:pPr>
            <a:endParaRPr lang="tr-TR" dirty="0">
              <a:latin typeface="+mj-lt"/>
            </a:endParaRPr>
          </a:p>
          <a:p>
            <a:endParaRPr lang="tr-TR" dirty="0">
              <a:latin typeface="+mj-lt"/>
            </a:endParaRPr>
          </a:p>
        </p:txBody>
      </p:sp>
      <p:pic>
        <p:nvPicPr>
          <p:cNvPr id="4" name="3 Resim" descr="20200728_203303.jpg"/>
          <p:cNvPicPr>
            <a:picLocks noChangeAspect="1"/>
          </p:cNvPicPr>
          <p:nvPr/>
        </p:nvPicPr>
        <p:blipFill>
          <a:blip r:embed="rId2" cstate="print"/>
          <a:stretch>
            <a:fillRect/>
          </a:stretch>
        </p:blipFill>
        <p:spPr>
          <a:xfrm>
            <a:off x="0" y="6192327"/>
            <a:ext cx="1071570" cy="665673"/>
          </a:xfrm>
          <a:prstGeom prst="rect">
            <a:avLst/>
          </a:prstGeom>
        </p:spPr>
      </p:pic>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dirty="0"/>
              <a:t>Cinsel Taciz Nedir?</a:t>
            </a:r>
          </a:p>
        </p:txBody>
      </p:sp>
      <p:sp>
        <p:nvSpPr>
          <p:cNvPr id="3" name="2 İçerik Yer Tutucusu"/>
          <p:cNvSpPr>
            <a:spLocks noGrp="1"/>
          </p:cNvSpPr>
          <p:nvPr>
            <p:ph sz="quarter" idx="1"/>
          </p:nvPr>
        </p:nvSpPr>
        <p:spPr/>
        <p:txBody>
          <a:bodyPr/>
          <a:lstStyle/>
          <a:p>
            <a:pPr marL="0" indent="0">
              <a:defRPr/>
            </a:pPr>
            <a:r>
              <a:rPr lang="tr-TR" sz="2800" dirty="0">
                <a:latin typeface="+mj-lt"/>
              </a:rPr>
              <a:t>Sözlü tacizdir. </a:t>
            </a:r>
          </a:p>
          <a:p>
            <a:pPr marL="0" indent="0">
              <a:buNone/>
              <a:defRPr/>
            </a:pPr>
            <a:r>
              <a:rPr lang="tr-TR" sz="2800" dirty="0">
                <a:latin typeface="+mj-lt"/>
              </a:rPr>
              <a:t>-Laf atma, </a:t>
            </a:r>
          </a:p>
          <a:p>
            <a:pPr marL="0" indent="0">
              <a:buNone/>
              <a:defRPr/>
            </a:pPr>
            <a:r>
              <a:rPr lang="tr-TR" sz="2800" dirty="0">
                <a:latin typeface="+mj-lt"/>
              </a:rPr>
              <a:t>-Cinsel içerikli istenilmeyen şaka, </a:t>
            </a:r>
          </a:p>
          <a:p>
            <a:pPr marL="0" indent="0">
              <a:buNone/>
              <a:defRPr/>
            </a:pPr>
            <a:r>
              <a:rPr lang="tr-TR" sz="2800" dirty="0">
                <a:latin typeface="+mj-lt"/>
              </a:rPr>
              <a:t>-Cinsel içerikli istenilmeyen mailler</a:t>
            </a:r>
          </a:p>
          <a:p>
            <a:pPr marL="0" indent="0">
              <a:buNone/>
              <a:defRPr/>
            </a:pPr>
            <a:endParaRPr lang="tr-TR" sz="2800" dirty="0">
              <a:latin typeface="+mj-lt"/>
            </a:endParaRPr>
          </a:p>
        </p:txBody>
      </p:sp>
      <p:pic>
        <p:nvPicPr>
          <p:cNvPr id="4" name="3 Resim" descr="20200728_203303.jpg"/>
          <p:cNvPicPr>
            <a:picLocks noChangeAspect="1"/>
          </p:cNvPicPr>
          <p:nvPr/>
        </p:nvPicPr>
        <p:blipFill>
          <a:blip r:embed="rId2" cstate="print"/>
          <a:stretch>
            <a:fillRect/>
          </a:stretch>
        </p:blipFill>
        <p:spPr>
          <a:xfrm>
            <a:off x="0" y="6121342"/>
            <a:ext cx="1185840" cy="736658"/>
          </a:xfrm>
          <a:prstGeom prst="rect">
            <a:avLst/>
          </a:prstGeom>
        </p:spPr>
      </p:pic>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0"/>
            <a:ext cx="8229600" cy="990600"/>
          </a:xfrm>
        </p:spPr>
        <p:txBody>
          <a:bodyPr/>
          <a:lstStyle/>
          <a:p>
            <a:pPr algn="ctr"/>
            <a:r>
              <a:rPr lang="tr-TR" dirty="0"/>
              <a:t>CİNSEL SALDIRI NEDİR?</a:t>
            </a:r>
          </a:p>
        </p:txBody>
      </p:sp>
      <p:sp>
        <p:nvSpPr>
          <p:cNvPr id="3" name="2 İçerik Yer Tutucusu"/>
          <p:cNvSpPr>
            <a:spLocks noGrp="1"/>
          </p:cNvSpPr>
          <p:nvPr>
            <p:ph sz="quarter" idx="1"/>
          </p:nvPr>
        </p:nvSpPr>
        <p:spPr/>
        <p:txBody>
          <a:bodyPr/>
          <a:lstStyle/>
          <a:p>
            <a:r>
              <a:rPr lang="tr-TR" altLang="tr-TR" dirty="0">
                <a:latin typeface="+mj-lt"/>
              </a:rPr>
              <a:t>İstenilmeyen cinsel amaçlı her tür dokunmadır.</a:t>
            </a:r>
          </a:p>
          <a:p>
            <a:pPr>
              <a:buNone/>
            </a:pPr>
            <a:r>
              <a:rPr lang="tr-TR" altLang="tr-TR" dirty="0">
                <a:latin typeface="+mj-lt"/>
              </a:rPr>
              <a:t>-Sarılma</a:t>
            </a:r>
          </a:p>
          <a:p>
            <a:pPr>
              <a:buNone/>
            </a:pPr>
            <a:r>
              <a:rPr lang="tr-TR" altLang="tr-TR" dirty="0">
                <a:latin typeface="+mj-lt"/>
              </a:rPr>
              <a:t>-Öpme</a:t>
            </a:r>
          </a:p>
          <a:p>
            <a:pPr>
              <a:buNone/>
            </a:pPr>
            <a:r>
              <a:rPr lang="tr-TR" altLang="tr-TR" dirty="0">
                <a:latin typeface="+mj-lt"/>
              </a:rPr>
              <a:t>-Tecavüz</a:t>
            </a:r>
          </a:p>
          <a:p>
            <a:endParaRPr lang="tr-TR" altLang="tr-TR" dirty="0">
              <a:latin typeface="+mj-lt"/>
            </a:endParaRPr>
          </a:p>
          <a:p>
            <a:r>
              <a:rPr lang="tr-TR" altLang="tr-TR" dirty="0">
                <a:latin typeface="+mj-lt"/>
              </a:rPr>
              <a:t>Cinsel tacize göre cinsel saldırının yaptırımı daha ağırdır. </a:t>
            </a:r>
          </a:p>
          <a:p>
            <a:endParaRPr lang="tr-TR" dirty="0">
              <a:latin typeface="+mj-lt"/>
            </a:endParaRPr>
          </a:p>
        </p:txBody>
      </p:sp>
      <p:pic>
        <p:nvPicPr>
          <p:cNvPr id="4" name="3 Resim" descr="20200728_203303.jpg"/>
          <p:cNvPicPr>
            <a:picLocks noChangeAspect="1"/>
          </p:cNvPicPr>
          <p:nvPr/>
        </p:nvPicPr>
        <p:blipFill>
          <a:blip r:embed="rId2" cstate="print"/>
          <a:stretch>
            <a:fillRect/>
          </a:stretch>
        </p:blipFill>
        <p:spPr>
          <a:xfrm>
            <a:off x="0" y="6143644"/>
            <a:ext cx="1176594" cy="714355"/>
          </a:xfrm>
          <a:prstGeom prst="rect">
            <a:avLst/>
          </a:prstGeom>
        </p:spPr>
      </p:pic>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804DBE7-75D2-7F46-9F64-6B2D6CC919EE}"/>
              </a:ext>
            </a:extLst>
          </p:cNvPr>
          <p:cNvSpPr>
            <a:spLocks noGrp="1"/>
          </p:cNvSpPr>
          <p:nvPr>
            <p:ph type="title"/>
          </p:nvPr>
        </p:nvSpPr>
        <p:spPr/>
        <p:txBody>
          <a:bodyPr/>
          <a:lstStyle/>
          <a:p>
            <a:r>
              <a:rPr lang="en-US" dirty="0"/>
              <a:t>PROBLEMLİ DAVRANIŞLAR</a:t>
            </a:r>
          </a:p>
        </p:txBody>
      </p:sp>
      <p:sp>
        <p:nvSpPr>
          <p:cNvPr id="3" name="İçerik Yer Tutucusu 2">
            <a:extLst>
              <a:ext uri="{FF2B5EF4-FFF2-40B4-BE49-F238E27FC236}">
                <a16:creationId xmlns:a16="http://schemas.microsoft.com/office/drawing/2014/main" id="{77091145-4428-9C4D-863E-6CF065C4886A}"/>
              </a:ext>
            </a:extLst>
          </p:cNvPr>
          <p:cNvSpPr>
            <a:spLocks noGrp="1"/>
          </p:cNvSpPr>
          <p:nvPr>
            <p:ph sz="quarter" idx="1"/>
          </p:nvPr>
        </p:nvSpPr>
        <p:spPr/>
        <p:txBody>
          <a:bodyPr>
            <a:normAutofit fontScale="85000" lnSpcReduction="20000"/>
          </a:bodyPr>
          <a:lstStyle/>
          <a:p>
            <a:r>
              <a:rPr lang="en-US" dirty="0"/>
              <a:t>SOSYAL MEDYADAN GELEN MESAJLAR</a:t>
            </a:r>
          </a:p>
          <a:p>
            <a:r>
              <a:rPr lang="en-US" dirty="0"/>
              <a:t>HOCADAN ÖĞRENCİYE MESAJ</a:t>
            </a:r>
          </a:p>
          <a:p>
            <a:r>
              <a:rPr lang="en-US" dirty="0" err="1"/>
              <a:t>Nelere</a:t>
            </a:r>
            <a:r>
              <a:rPr lang="en-US" dirty="0"/>
              <a:t> </a:t>
            </a:r>
            <a:r>
              <a:rPr lang="en-US" dirty="0" err="1"/>
              <a:t>dikkat</a:t>
            </a:r>
            <a:r>
              <a:rPr lang="en-US" dirty="0"/>
              <a:t> </a:t>
            </a:r>
            <a:r>
              <a:rPr lang="en-US" dirty="0" err="1"/>
              <a:t>edilmeli</a:t>
            </a:r>
            <a:r>
              <a:rPr lang="en-US" dirty="0"/>
              <a:t>? </a:t>
            </a:r>
            <a:r>
              <a:rPr lang="en-US" dirty="0" err="1"/>
              <a:t>Neler</a:t>
            </a:r>
            <a:r>
              <a:rPr lang="en-US" dirty="0"/>
              <a:t> </a:t>
            </a:r>
            <a:r>
              <a:rPr lang="en-US" dirty="0" err="1"/>
              <a:t>yapılmamalı</a:t>
            </a:r>
            <a:r>
              <a:rPr lang="en-US" dirty="0"/>
              <a:t>?</a:t>
            </a:r>
          </a:p>
          <a:p>
            <a:r>
              <a:rPr lang="en-US" sz="2800" dirty="0"/>
              <a:t>İŞ ARKADAŞLARI ARASINDA MESAJLARDA</a:t>
            </a:r>
          </a:p>
          <a:p>
            <a:r>
              <a:rPr lang="en-US" dirty="0" err="1"/>
              <a:t>İltifat</a:t>
            </a:r>
            <a:r>
              <a:rPr lang="en-US" dirty="0"/>
              <a:t> </a:t>
            </a:r>
            <a:r>
              <a:rPr lang="en-US" dirty="0" err="1"/>
              <a:t>ve</a:t>
            </a:r>
            <a:r>
              <a:rPr lang="en-US" dirty="0"/>
              <a:t> </a:t>
            </a:r>
            <a:r>
              <a:rPr lang="en-US" dirty="0" err="1"/>
              <a:t>Tacizi</a:t>
            </a:r>
            <a:r>
              <a:rPr lang="en-US" dirty="0"/>
              <a:t> </a:t>
            </a:r>
            <a:r>
              <a:rPr lang="en-US" dirty="0" err="1"/>
              <a:t>karıştırma</a:t>
            </a:r>
            <a:endParaRPr lang="en-US" dirty="0"/>
          </a:p>
          <a:p>
            <a:r>
              <a:rPr lang="en-US" dirty="0" err="1"/>
              <a:t>İş</a:t>
            </a:r>
            <a:r>
              <a:rPr lang="en-US" dirty="0"/>
              <a:t> </a:t>
            </a:r>
            <a:r>
              <a:rPr lang="en-US" dirty="0" err="1"/>
              <a:t>arkadaşları</a:t>
            </a:r>
            <a:r>
              <a:rPr lang="en-US" dirty="0"/>
              <a:t> </a:t>
            </a:r>
            <a:r>
              <a:rPr lang="en-US" dirty="0" err="1"/>
              <a:t>arasında</a:t>
            </a:r>
            <a:r>
              <a:rPr lang="en-US" dirty="0"/>
              <a:t> </a:t>
            </a:r>
            <a:r>
              <a:rPr lang="en-US" dirty="0" err="1"/>
              <a:t>konuşmalarda</a:t>
            </a:r>
            <a:r>
              <a:rPr lang="en-US" dirty="0"/>
              <a:t> </a:t>
            </a:r>
            <a:r>
              <a:rPr lang="en-US" dirty="0" err="1"/>
              <a:t>dikkat</a:t>
            </a:r>
            <a:r>
              <a:rPr lang="en-US" dirty="0"/>
              <a:t> </a:t>
            </a:r>
            <a:r>
              <a:rPr lang="en-US" dirty="0" err="1"/>
              <a:t>edilmesi</a:t>
            </a:r>
            <a:r>
              <a:rPr lang="en-US" dirty="0"/>
              <a:t> </a:t>
            </a:r>
            <a:r>
              <a:rPr lang="en-US" dirty="0" err="1"/>
              <a:t>gereken</a:t>
            </a:r>
            <a:r>
              <a:rPr lang="en-US" dirty="0"/>
              <a:t> </a:t>
            </a:r>
            <a:r>
              <a:rPr lang="en-US" dirty="0" err="1"/>
              <a:t>hususlar</a:t>
            </a:r>
            <a:endParaRPr lang="en-US" dirty="0"/>
          </a:p>
          <a:p>
            <a:r>
              <a:rPr lang="en-US" dirty="0" err="1"/>
              <a:t>Iş</a:t>
            </a:r>
            <a:r>
              <a:rPr lang="en-US" dirty="0"/>
              <a:t> </a:t>
            </a:r>
            <a:r>
              <a:rPr lang="en-US" dirty="0" err="1"/>
              <a:t>arkadaşları</a:t>
            </a:r>
            <a:r>
              <a:rPr lang="en-US" dirty="0"/>
              <a:t> </a:t>
            </a:r>
            <a:r>
              <a:rPr lang="en-US" dirty="0" err="1"/>
              <a:t>arasında</a:t>
            </a:r>
            <a:r>
              <a:rPr lang="en-US" dirty="0"/>
              <a:t> </a:t>
            </a:r>
            <a:r>
              <a:rPr lang="en-US" dirty="0" err="1"/>
              <a:t>konuşmalarda</a:t>
            </a:r>
            <a:r>
              <a:rPr lang="en-US" dirty="0"/>
              <a:t> </a:t>
            </a:r>
            <a:r>
              <a:rPr lang="en-US" dirty="0" err="1"/>
              <a:t>vücut</a:t>
            </a:r>
            <a:r>
              <a:rPr lang="en-US" dirty="0"/>
              <a:t> </a:t>
            </a:r>
            <a:r>
              <a:rPr lang="en-US" dirty="0" err="1"/>
              <a:t>teması</a:t>
            </a:r>
            <a:endParaRPr lang="en-US" dirty="0"/>
          </a:p>
          <a:p>
            <a:r>
              <a:rPr lang="en-US" dirty="0" err="1"/>
              <a:t>Flört</a:t>
            </a:r>
            <a:r>
              <a:rPr lang="en-US" dirty="0"/>
              <a:t> </a:t>
            </a:r>
            <a:r>
              <a:rPr lang="en-US" dirty="0" err="1"/>
              <a:t>İlişkisinde</a:t>
            </a:r>
            <a:r>
              <a:rPr lang="en-US" dirty="0"/>
              <a:t> </a:t>
            </a:r>
            <a:r>
              <a:rPr lang="en-US" dirty="0" err="1"/>
              <a:t>dikkat</a:t>
            </a:r>
            <a:r>
              <a:rPr lang="en-US" dirty="0"/>
              <a:t> </a:t>
            </a:r>
            <a:r>
              <a:rPr lang="en-US" dirty="0" err="1"/>
              <a:t>edilmesi</a:t>
            </a:r>
            <a:r>
              <a:rPr lang="en-US" dirty="0"/>
              <a:t> </a:t>
            </a:r>
            <a:r>
              <a:rPr lang="en-US" dirty="0" err="1"/>
              <a:t>gereken</a:t>
            </a:r>
            <a:r>
              <a:rPr lang="en-US" dirty="0"/>
              <a:t> </a:t>
            </a:r>
            <a:r>
              <a:rPr lang="en-US" dirty="0" err="1"/>
              <a:t>hususlar</a:t>
            </a:r>
            <a:endParaRPr lang="en-US" dirty="0"/>
          </a:p>
          <a:p>
            <a:r>
              <a:rPr lang="en-US" dirty="0"/>
              <a:t>-Bir </a:t>
            </a:r>
            <a:r>
              <a:rPr lang="en-US" dirty="0" err="1"/>
              <a:t>kimsenin</a:t>
            </a:r>
            <a:r>
              <a:rPr lang="en-US" dirty="0"/>
              <a:t> </a:t>
            </a:r>
            <a:r>
              <a:rPr lang="en-US" dirty="0" err="1"/>
              <a:t>sizin</a:t>
            </a:r>
            <a:r>
              <a:rPr lang="en-US" dirty="0"/>
              <a:t> </a:t>
            </a:r>
            <a:r>
              <a:rPr lang="en-US" dirty="0" err="1"/>
              <a:t>flört</a:t>
            </a:r>
            <a:r>
              <a:rPr lang="en-US" dirty="0"/>
              <a:t> </a:t>
            </a:r>
            <a:r>
              <a:rPr lang="en-US" dirty="0" err="1"/>
              <a:t>teklifinizi</a:t>
            </a:r>
            <a:r>
              <a:rPr lang="en-US" dirty="0"/>
              <a:t> Kabul </a:t>
            </a:r>
            <a:r>
              <a:rPr lang="en-US" dirty="0" err="1"/>
              <a:t>etmesi</a:t>
            </a:r>
            <a:r>
              <a:rPr lang="en-US" dirty="0"/>
              <a:t> </a:t>
            </a:r>
            <a:r>
              <a:rPr lang="en-US" dirty="0" err="1"/>
              <a:t>veya</a:t>
            </a:r>
            <a:r>
              <a:rPr lang="en-US" dirty="0"/>
              <a:t> </a:t>
            </a:r>
            <a:r>
              <a:rPr lang="en-US" dirty="0" err="1"/>
              <a:t>flörtleşmesi</a:t>
            </a:r>
            <a:r>
              <a:rPr lang="en-US" dirty="0"/>
              <a:t> CİNSEL İLİŞKİYE RIZA GÖSTERDİĞİ </a:t>
            </a:r>
            <a:r>
              <a:rPr lang="en-US" dirty="0" err="1"/>
              <a:t>anlamına</a:t>
            </a:r>
            <a:r>
              <a:rPr lang="en-US" dirty="0"/>
              <a:t> </a:t>
            </a:r>
            <a:r>
              <a:rPr lang="en-US" dirty="0" err="1"/>
              <a:t>gelmez</a:t>
            </a:r>
            <a:r>
              <a:rPr lang="en-US" dirty="0"/>
              <a:t>.</a:t>
            </a:r>
          </a:p>
          <a:p>
            <a:r>
              <a:rPr lang="en-US" dirty="0" err="1"/>
              <a:t>Cinsel</a:t>
            </a:r>
            <a:r>
              <a:rPr lang="en-US" dirty="0"/>
              <a:t> </a:t>
            </a:r>
            <a:r>
              <a:rPr lang="en-US" dirty="0" err="1"/>
              <a:t>ilişkide</a:t>
            </a:r>
            <a:r>
              <a:rPr lang="en-US" dirty="0"/>
              <a:t> </a:t>
            </a:r>
            <a:r>
              <a:rPr lang="en-US" dirty="0" err="1"/>
              <a:t>rızanın</a:t>
            </a:r>
            <a:r>
              <a:rPr lang="en-US" dirty="0"/>
              <a:t> </a:t>
            </a:r>
            <a:r>
              <a:rPr lang="en-US" dirty="0" err="1"/>
              <a:t>olması</a:t>
            </a:r>
            <a:r>
              <a:rPr lang="en-US" dirty="0"/>
              <a:t> </a:t>
            </a:r>
            <a:r>
              <a:rPr lang="en-US" dirty="0" err="1"/>
              <a:t>gerekir</a:t>
            </a:r>
            <a:r>
              <a:rPr lang="en-US" dirty="0"/>
              <a:t>. </a:t>
            </a:r>
            <a:r>
              <a:rPr lang="en-US" dirty="0" err="1"/>
              <a:t>Rahatsızlığını</a:t>
            </a:r>
            <a:r>
              <a:rPr lang="en-US" dirty="0"/>
              <a:t> </a:t>
            </a:r>
            <a:r>
              <a:rPr lang="en-US" dirty="0" err="1"/>
              <a:t>dile</a:t>
            </a:r>
            <a:r>
              <a:rPr lang="en-US" dirty="0"/>
              <a:t> </a:t>
            </a:r>
            <a:r>
              <a:rPr lang="en-US" dirty="0" err="1"/>
              <a:t>getiren</a:t>
            </a:r>
            <a:r>
              <a:rPr lang="en-US" dirty="0"/>
              <a:t> </a:t>
            </a:r>
            <a:r>
              <a:rPr lang="en-US" dirty="0" err="1"/>
              <a:t>veya</a:t>
            </a:r>
            <a:r>
              <a:rPr lang="en-US" dirty="0"/>
              <a:t> </a:t>
            </a:r>
            <a:r>
              <a:rPr lang="en-US" dirty="0" err="1"/>
              <a:t>gösteren</a:t>
            </a:r>
            <a:r>
              <a:rPr lang="en-US" dirty="0"/>
              <a:t> </a:t>
            </a:r>
            <a:r>
              <a:rPr lang="en-US" dirty="0" err="1"/>
              <a:t>kişiye</a:t>
            </a:r>
            <a:r>
              <a:rPr lang="en-US" dirty="0"/>
              <a:t> </a:t>
            </a:r>
            <a:r>
              <a:rPr lang="en-US" dirty="0" err="1"/>
              <a:t>dokunmayınız.Sesin</a:t>
            </a:r>
            <a:r>
              <a:rPr lang="en-US" dirty="0"/>
              <a:t> </a:t>
            </a:r>
            <a:r>
              <a:rPr lang="en-US" dirty="0" err="1"/>
              <a:t>çıkmaması</a:t>
            </a:r>
            <a:r>
              <a:rPr lang="en-US" dirty="0"/>
              <a:t> </a:t>
            </a:r>
            <a:r>
              <a:rPr lang="en-US" dirty="0" err="1"/>
              <a:t>rıza</a:t>
            </a:r>
            <a:r>
              <a:rPr lang="en-US" dirty="0"/>
              <a:t> </a:t>
            </a:r>
            <a:r>
              <a:rPr lang="en-US" dirty="0" err="1"/>
              <a:t>göstermek</a:t>
            </a:r>
            <a:r>
              <a:rPr lang="en-US" dirty="0"/>
              <a:t> </a:t>
            </a:r>
            <a:r>
              <a:rPr lang="en-US" dirty="0" err="1"/>
              <a:t>değildir</a:t>
            </a:r>
            <a:r>
              <a:rPr lang="en-US" dirty="0"/>
              <a:t> (KORKU, BAŞKALARINDAN ÇEKİNME  VESAİRE BİR SÜRÜ NEDEN OLABİLİR)</a:t>
            </a:r>
          </a:p>
        </p:txBody>
      </p:sp>
      <p:pic>
        <p:nvPicPr>
          <p:cNvPr id="4" name="3 Resim" descr="20200728_203303.jpg">
            <a:extLst>
              <a:ext uri="{FF2B5EF4-FFF2-40B4-BE49-F238E27FC236}">
                <a16:creationId xmlns:a16="http://schemas.microsoft.com/office/drawing/2014/main" id="{506CB230-347C-884A-85C1-3BD4C1F42959}"/>
              </a:ext>
            </a:extLst>
          </p:cNvPr>
          <p:cNvPicPr>
            <a:picLocks noChangeAspect="1"/>
          </p:cNvPicPr>
          <p:nvPr/>
        </p:nvPicPr>
        <p:blipFill>
          <a:blip r:embed="rId2" cstate="print"/>
          <a:stretch>
            <a:fillRect/>
          </a:stretch>
        </p:blipFill>
        <p:spPr>
          <a:xfrm>
            <a:off x="0" y="6121342"/>
            <a:ext cx="1185840" cy="736658"/>
          </a:xfrm>
          <a:prstGeom prst="rect">
            <a:avLst/>
          </a:prstGeom>
        </p:spPr>
      </p:pic>
    </p:spTree>
    <p:extLst>
      <p:ext uri="{BB962C8B-B14F-4D97-AF65-F5344CB8AC3E}">
        <p14:creationId xmlns:p14="http://schemas.microsoft.com/office/powerpoint/2010/main" val="412218917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71438" y="900112"/>
            <a:ext cx="9144000" cy="5100638"/>
          </a:xfrm>
          <a:prstGeom prst="rect">
            <a:avLst/>
          </a:prstGeom>
        </p:spPr>
      </p:pic>
    </p:spTree>
    <p:extLst>
      <p:ext uri="{BB962C8B-B14F-4D97-AF65-F5344CB8AC3E}">
        <p14:creationId xmlns:p14="http://schemas.microsoft.com/office/powerpoint/2010/main" val="227790088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878681"/>
            <a:ext cx="9144000" cy="5100638"/>
          </a:xfrm>
          <a:prstGeom prst="rect">
            <a:avLst/>
          </a:prstGeom>
        </p:spPr>
      </p:pic>
    </p:spTree>
    <p:extLst>
      <p:ext uri="{BB962C8B-B14F-4D97-AF65-F5344CB8AC3E}">
        <p14:creationId xmlns:p14="http://schemas.microsoft.com/office/powerpoint/2010/main" val="4104509614"/>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157163" y="842379"/>
            <a:ext cx="9144000" cy="5100638"/>
          </a:xfrm>
          <a:prstGeom prst="rect">
            <a:avLst/>
          </a:prstGeom>
        </p:spPr>
      </p:pic>
    </p:spTree>
    <p:extLst>
      <p:ext uri="{BB962C8B-B14F-4D97-AF65-F5344CB8AC3E}">
        <p14:creationId xmlns:p14="http://schemas.microsoft.com/office/powerpoint/2010/main" val="1478801584"/>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1" name="Title 1">
            <a:extLst>
              <a:ext uri="{FF2B5EF4-FFF2-40B4-BE49-F238E27FC236}">
                <a16:creationId xmlns:a16="http://schemas.microsoft.com/office/drawing/2014/main" id="{293E7F3D-D7AE-4FF4-18B2-69A1BA320165}"/>
              </a:ext>
            </a:extLst>
          </p:cNvPr>
          <p:cNvSpPr>
            <a:spLocks noGrp="1"/>
          </p:cNvSpPr>
          <p:nvPr>
            <p:ph type="title"/>
          </p:nvPr>
        </p:nvSpPr>
        <p:spPr>
          <a:xfrm>
            <a:off x="457200" y="5012056"/>
            <a:ext cx="8229600" cy="1051560"/>
          </a:xfrm>
        </p:spPr>
        <p:txBody>
          <a:bodyPr/>
          <a:lstStyle/>
          <a:p>
            <a:endParaRPr lang="en-US"/>
          </a:p>
        </p:txBody>
      </p:sp>
      <p:sp>
        <p:nvSpPr>
          <p:cNvPr id="1033" name="Text Placeholder 2">
            <a:extLst>
              <a:ext uri="{FF2B5EF4-FFF2-40B4-BE49-F238E27FC236}">
                <a16:creationId xmlns:a16="http://schemas.microsoft.com/office/drawing/2014/main" id="{2DC47B2D-4BD5-CF91-C9B0-2B40BE8DBD3E}"/>
              </a:ext>
            </a:extLst>
          </p:cNvPr>
          <p:cNvSpPr>
            <a:spLocks noGrp="1"/>
          </p:cNvSpPr>
          <p:nvPr>
            <p:ph type="body" sz="half" idx="2"/>
          </p:nvPr>
        </p:nvSpPr>
        <p:spPr>
          <a:xfrm>
            <a:off x="6462712" y="533400"/>
            <a:ext cx="2240280" cy="4211480"/>
          </a:xfrm>
        </p:spPr>
        <p:txBody>
          <a:bodyPr/>
          <a:lstStyle/>
          <a:p>
            <a:endParaRPr lang="en-US" dirty="0"/>
          </a:p>
        </p:txBody>
      </p:sp>
      <p:pic>
        <p:nvPicPr>
          <p:cNvPr id="1026" name="Picture 2" descr="T.C. MUTKİ KAYMAKAMLIĞI - Kadın Destek Uygulaması (KADES)">
            <a:extLst>
              <a:ext uri="{FF2B5EF4-FFF2-40B4-BE49-F238E27FC236}">
                <a16:creationId xmlns:a16="http://schemas.microsoft.com/office/drawing/2014/main" id="{F64CB4D9-32E7-A484-B2F1-C4B66FB17A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203" r="4164" b="1"/>
          <a:stretch/>
        </p:blipFill>
        <p:spPr bwMode="auto">
          <a:xfrm>
            <a:off x="421480" y="435768"/>
            <a:ext cx="5925312" cy="4343400"/>
          </a:xfrm>
          <a:prstGeom prst="snipRoundRect">
            <a:avLst>
              <a:gd name="adj1" fmla="val 1040"/>
              <a:gd name="adj2" fmla="val 0"/>
            </a:avLst>
          </a:prstGeom>
          <a:solidFill>
            <a:srgbClr val="FFFFFF"/>
          </a:solidFill>
        </p:spPr>
      </p:pic>
    </p:spTree>
    <p:extLst>
      <p:ext uri="{BB962C8B-B14F-4D97-AF65-F5344CB8AC3E}">
        <p14:creationId xmlns:p14="http://schemas.microsoft.com/office/powerpoint/2010/main" val="29477834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878681"/>
            <a:ext cx="9144000" cy="5100638"/>
          </a:xfrm>
          <a:prstGeom prst="rect">
            <a:avLst/>
          </a:prstGeom>
        </p:spPr>
      </p:pic>
      <p:sp>
        <p:nvSpPr>
          <p:cNvPr id="3" name="Metin kutusu 2">
            <a:extLst>
              <a:ext uri="{FF2B5EF4-FFF2-40B4-BE49-F238E27FC236}">
                <a16:creationId xmlns:a16="http://schemas.microsoft.com/office/drawing/2014/main" id="{F50A7349-3C7E-9B41-BBC1-09065361B835}"/>
              </a:ext>
            </a:extLst>
          </p:cNvPr>
          <p:cNvSpPr txBox="1"/>
          <p:nvPr/>
        </p:nvSpPr>
        <p:spPr>
          <a:xfrm>
            <a:off x="3743908" y="2708920"/>
            <a:ext cx="1656184" cy="646331"/>
          </a:xfrm>
          <a:prstGeom prst="rect">
            <a:avLst/>
          </a:prstGeom>
          <a:solidFill>
            <a:srgbClr val="00B0F0"/>
          </a:solidFill>
        </p:spPr>
        <p:txBody>
          <a:bodyPr wrap="square" rtlCol="0">
            <a:spAutoFit/>
          </a:bodyPr>
          <a:lstStyle/>
          <a:p>
            <a:pPr algn="ctr"/>
            <a:r>
              <a:rPr lang="tr-TR" dirty="0">
                <a:highlight>
                  <a:srgbClr val="00FFFF"/>
                </a:highlight>
              </a:rPr>
              <a:t>Özel Hayatın Gizliliğini İhlal</a:t>
            </a:r>
          </a:p>
        </p:txBody>
      </p:sp>
    </p:spTree>
    <p:extLst>
      <p:ext uri="{BB962C8B-B14F-4D97-AF65-F5344CB8AC3E}">
        <p14:creationId xmlns:p14="http://schemas.microsoft.com/office/powerpoint/2010/main" val="2831787988"/>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878681"/>
            <a:ext cx="9144000" cy="5100638"/>
          </a:xfrm>
          <a:prstGeom prst="rect">
            <a:avLst/>
          </a:prstGeom>
        </p:spPr>
      </p:pic>
    </p:spTree>
    <p:extLst>
      <p:ext uri="{BB962C8B-B14F-4D97-AF65-F5344CB8AC3E}">
        <p14:creationId xmlns:p14="http://schemas.microsoft.com/office/powerpoint/2010/main" val="421639024"/>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sz="2400" dirty="0">
                <a:solidFill>
                  <a:schemeClr val="tx1"/>
                </a:solidFill>
              </a:rPr>
              <a:t>CİNSEL TACİZ VE CİNSEL SALDIRIYA KARŞI DESTEK BİRİMİ NEDİR?</a:t>
            </a:r>
          </a:p>
        </p:txBody>
      </p:sp>
      <p:sp>
        <p:nvSpPr>
          <p:cNvPr id="3" name="2 İçerik Yer Tutucusu"/>
          <p:cNvSpPr>
            <a:spLocks noGrp="1"/>
          </p:cNvSpPr>
          <p:nvPr>
            <p:ph sz="quarter" idx="1"/>
          </p:nvPr>
        </p:nvSpPr>
        <p:spPr>
          <a:xfrm>
            <a:off x="457200" y="1512882"/>
            <a:ext cx="8229600" cy="4937760"/>
          </a:xfrm>
        </p:spPr>
        <p:txBody>
          <a:bodyPr/>
          <a:lstStyle/>
          <a:p>
            <a:r>
              <a:rPr lang="tr-TR" altLang="tr-TR" sz="2800" dirty="0">
                <a:latin typeface="+mj-lt"/>
              </a:rPr>
              <a:t>Cinsel taciz ve cinsel saldırıyla karşılaştığınızda veya yakınızda birisi karşılaştığında doğrudan doğruya başvuracağınız birimdir.</a:t>
            </a:r>
          </a:p>
          <a:p>
            <a:r>
              <a:rPr lang="tr-TR" altLang="tr-TR" sz="2800" dirty="0">
                <a:latin typeface="+mj-lt"/>
              </a:rPr>
              <a:t>Birime başvurmak için Ankara Üniversitesi öğrencisi, çalışanı veya akademik personeli olmak yeterlidir.</a:t>
            </a:r>
          </a:p>
          <a:p>
            <a:pPr>
              <a:buNone/>
            </a:pPr>
            <a:endParaRPr lang="tr-TR" dirty="0">
              <a:latin typeface="+mj-lt"/>
            </a:endParaRPr>
          </a:p>
        </p:txBody>
      </p:sp>
      <p:pic>
        <p:nvPicPr>
          <p:cNvPr id="5" name="4 Resim" descr="20200728_203303.jpg"/>
          <p:cNvPicPr>
            <a:picLocks noChangeAspect="1"/>
          </p:cNvPicPr>
          <p:nvPr/>
        </p:nvPicPr>
        <p:blipFill>
          <a:blip r:embed="rId2" cstate="print"/>
          <a:stretch>
            <a:fillRect/>
          </a:stretch>
        </p:blipFill>
        <p:spPr>
          <a:xfrm>
            <a:off x="0" y="6121342"/>
            <a:ext cx="1185840" cy="736658"/>
          </a:xfrm>
          <a:prstGeom prst="rect">
            <a:avLst/>
          </a:prstGeom>
        </p:spPr>
      </p:pic>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sz="2900" dirty="0"/>
              <a:t>CTS’YE NASIL BAŞVURULUR?</a:t>
            </a:r>
          </a:p>
        </p:txBody>
      </p:sp>
      <p:sp>
        <p:nvSpPr>
          <p:cNvPr id="3" name="2 İçerik Yer Tutucusu"/>
          <p:cNvSpPr>
            <a:spLocks noGrp="1"/>
          </p:cNvSpPr>
          <p:nvPr>
            <p:ph sz="quarter" idx="1"/>
          </p:nvPr>
        </p:nvSpPr>
        <p:spPr>
          <a:xfrm>
            <a:off x="457200" y="1551911"/>
            <a:ext cx="8229600" cy="4937760"/>
          </a:xfrm>
        </p:spPr>
        <p:txBody>
          <a:bodyPr/>
          <a:lstStyle/>
          <a:p>
            <a:r>
              <a:rPr lang="tr-TR" dirty="0">
                <a:latin typeface="+mj-lt"/>
              </a:rPr>
              <a:t>Sosyal medya üzerinden; </a:t>
            </a:r>
          </a:p>
          <a:p>
            <a:pPr>
              <a:buNone/>
            </a:pPr>
            <a:r>
              <a:rPr lang="tr-TR" dirty="0">
                <a:latin typeface="+mj-lt"/>
              </a:rPr>
              <a:t>                 </a:t>
            </a:r>
            <a:r>
              <a:rPr lang="tr-TR" dirty="0" err="1">
                <a:latin typeface="+mj-lt"/>
              </a:rPr>
              <a:t>Instagram</a:t>
            </a:r>
            <a:r>
              <a:rPr lang="tr-TR" dirty="0">
                <a:latin typeface="+mj-lt"/>
              </a:rPr>
              <a:t>/</a:t>
            </a:r>
            <a:r>
              <a:rPr lang="tr-TR" dirty="0" err="1">
                <a:latin typeface="+mj-lt"/>
              </a:rPr>
              <a:t>Twitter</a:t>
            </a:r>
            <a:r>
              <a:rPr lang="tr-TR" dirty="0">
                <a:latin typeface="+mj-lt"/>
              </a:rPr>
              <a:t> : </a:t>
            </a:r>
            <a:r>
              <a:rPr lang="tr-TR" b="1" dirty="0">
                <a:latin typeface="+mj-lt"/>
              </a:rPr>
              <a:t>@</a:t>
            </a:r>
            <a:r>
              <a:rPr lang="tr-TR" b="1" dirty="0" err="1">
                <a:latin typeface="+mj-lt"/>
              </a:rPr>
              <a:t>ctsankara</a:t>
            </a:r>
            <a:endParaRPr lang="tr-TR" b="1" dirty="0">
              <a:latin typeface="+mj-lt"/>
            </a:endParaRPr>
          </a:p>
          <a:p>
            <a:r>
              <a:rPr lang="tr-TR" dirty="0" err="1">
                <a:latin typeface="+mj-lt"/>
              </a:rPr>
              <a:t>Yüzyüze</a:t>
            </a:r>
            <a:r>
              <a:rPr lang="tr-TR" dirty="0">
                <a:latin typeface="+mj-lt"/>
              </a:rPr>
              <a:t> görüşerek </a:t>
            </a:r>
          </a:p>
          <a:p>
            <a:pPr>
              <a:buNone/>
            </a:pPr>
            <a:r>
              <a:rPr lang="tr-TR" dirty="0">
                <a:latin typeface="+mj-lt"/>
              </a:rPr>
              <a:t>                 Cebeci </a:t>
            </a:r>
            <a:r>
              <a:rPr lang="tr-TR" dirty="0" err="1">
                <a:latin typeface="+mj-lt"/>
              </a:rPr>
              <a:t>Kampüsü</a:t>
            </a:r>
            <a:r>
              <a:rPr lang="tr-TR" dirty="0">
                <a:latin typeface="+mj-lt"/>
              </a:rPr>
              <a:t> Hukuk Fakültesi’ndeyiz.</a:t>
            </a:r>
          </a:p>
          <a:p>
            <a:r>
              <a:rPr lang="tr-TR" dirty="0">
                <a:latin typeface="+mj-lt"/>
              </a:rPr>
              <a:t>Fakülte danışman hocası veya temsilci öğrenci ile iletişime geçerek</a:t>
            </a:r>
          </a:p>
          <a:p>
            <a:r>
              <a:rPr lang="tr-TR" dirty="0">
                <a:latin typeface="+mj-lt"/>
              </a:rPr>
              <a:t>Birimi arayarak</a:t>
            </a:r>
          </a:p>
          <a:p>
            <a:pPr>
              <a:buNone/>
            </a:pPr>
            <a:r>
              <a:rPr lang="tr-TR" dirty="0">
                <a:latin typeface="+mj-lt"/>
              </a:rPr>
              <a:t>                 0312 595 5285</a:t>
            </a:r>
          </a:p>
        </p:txBody>
      </p:sp>
      <p:pic>
        <p:nvPicPr>
          <p:cNvPr id="5" name="4 Resim" descr="20200728_203303.jpg"/>
          <p:cNvPicPr>
            <a:picLocks noChangeAspect="1"/>
          </p:cNvPicPr>
          <p:nvPr/>
        </p:nvPicPr>
        <p:blipFill>
          <a:blip r:embed="rId2" cstate="print"/>
          <a:stretch>
            <a:fillRect/>
          </a:stretch>
        </p:blipFill>
        <p:spPr>
          <a:xfrm>
            <a:off x="0" y="6121342"/>
            <a:ext cx="1185840" cy="736658"/>
          </a:xfrm>
          <a:prstGeom prst="rect">
            <a:avLst/>
          </a:prstGeom>
        </p:spPr>
      </p:pic>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a:t>CTS KİMLERDEN OLUŞUR?</a:t>
            </a:r>
          </a:p>
        </p:txBody>
      </p:sp>
      <p:sp>
        <p:nvSpPr>
          <p:cNvPr id="3" name="2 İçerik Yer Tutucusu"/>
          <p:cNvSpPr>
            <a:spLocks noGrp="1"/>
          </p:cNvSpPr>
          <p:nvPr>
            <p:ph sz="quarter" idx="1"/>
          </p:nvPr>
        </p:nvSpPr>
        <p:spPr>
          <a:xfrm>
            <a:off x="457200" y="1551911"/>
            <a:ext cx="8229600" cy="4937760"/>
          </a:xfrm>
        </p:spPr>
        <p:txBody>
          <a:bodyPr/>
          <a:lstStyle/>
          <a:p>
            <a:r>
              <a:rPr lang="tr-TR" dirty="0">
                <a:latin typeface="+mj-lt"/>
              </a:rPr>
              <a:t>Sıfır tolerans eylem planına göre üniversitenin her fakülte ve yüksekokulunda bir CTS birimi kurulmalıdır. Yani birim her fakülte için danışman hoca, temsilci öğrenci, idari personel ve gönüllü öğrencilerden oluşmaktadır.</a:t>
            </a:r>
          </a:p>
          <a:p>
            <a:r>
              <a:rPr lang="tr-TR" dirty="0">
                <a:latin typeface="+mj-lt"/>
              </a:rPr>
              <a:t>CTS yerleşke olarak hukuk fakültesi içinde faaliyet göstermektedir.</a:t>
            </a:r>
          </a:p>
          <a:p>
            <a:pPr>
              <a:buNone/>
            </a:pPr>
            <a:endParaRPr lang="tr-TR" dirty="0">
              <a:latin typeface="+mj-lt"/>
            </a:endParaRPr>
          </a:p>
        </p:txBody>
      </p:sp>
      <p:pic>
        <p:nvPicPr>
          <p:cNvPr id="5" name="4 Resim" descr="20200728_203303.jpg"/>
          <p:cNvPicPr>
            <a:picLocks noChangeAspect="1"/>
          </p:cNvPicPr>
          <p:nvPr/>
        </p:nvPicPr>
        <p:blipFill>
          <a:blip r:embed="rId2" cstate="print"/>
          <a:stretch>
            <a:fillRect/>
          </a:stretch>
        </p:blipFill>
        <p:spPr>
          <a:xfrm>
            <a:off x="0" y="6121342"/>
            <a:ext cx="1185840" cy="736658"/>
          </a:xfrm>
          <a:prstGeom prst="rect">
            <a:avLst/>
          </a:prstGeom>
        </p:spPr>
      </p:pic>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2920133-F1AD-4341-BABE-53820DB95B1B}"/>
              </a:ext>
            </a:extLst>
          </p:cNvPr>
          <p:cNvSpPr>
            <a:spLocks noGrp="1"/>
          </p:cNvSpPr>
          <p:nvPr>
            <p:ph type="title"/>
          </p:nvPr>
        </p:nvSpPr>
        <p:spPr/>
        <p:txBody>
          <a:bodyPr>
            <a:normAutofit fontScale="90000"/>
          </a:bodyPr>
          <a:lstStyle/>
          <a:p>
            <a:r>
              <a:rPr lang="en-US" dirty="0" err="1"/>
              <a:t>Cinsel</a:t>
            </a:r>
            <a:r>
              <a:rPr lang="en-US" dirty="0"/>
              <a:t> </a:t>
            </a:r>
            <a:r>
              <a:rPr lang="en-US" dirty="0" err="1"/>
              <a:t>Taciz</a:t>
            </a:r>
            <a:r>
              <a:rPr lang="en-US" dirty="0"/>
              <a:t> </a:t>
            </a:r>
            <a:r>
              <a:rPr lang="en-US" dirty="0" err="1"/>
              <a:t>ve</a:t>
            </a:r>
            <a:r>
              <a:rPr lang="en-US" dirty="0"/>
              <a:t> </a:t>
            </a:r>
            <a:r>
              <a:rPr lang="en-US" dirty="0" err="1"/>
              <a:t>Saldırıda</a:t>
            </a:r>
            <a:r>
              <a:rPr lang="en-US" dirty="0"/>
              <a:t> </a:t>
            </a:r>
            <a:r>
              <a:rPr lang="en-US" dirty="0" err="1"/>
              <a:t>Bulunmanın</a:t>
            </a:r>
            <a:r>
              <a:rPr lang="en-US" dirty="0"/>
              <a:t> </a:t>
            </a:r>
            <a:r>
              <a:rPr lang="en-US" dirty="0" err="1"/>
              <a:t>Hukuki</a:t>
            </a:r>
            <a:r>
              <a:rPr lang="en-US" dirty="0"/>
              <a:t> </a:t>
            </a:r>
            <a:r>
              <a:rPr lang="en-US" dirty="0" err="1"/>
              <a:t>Sonuçları</a:t>
            </a:r>
            <a:endParaRPr lang="en-US" dirty="0"/>
          </a:p>
        </p:txBody>
      </p:sp>
      <p:sp>
        <p:nvSpPr>
          <p:cNvPr id="3" name="İçerik Yer Tutucusu 2">
            <a:extLst>
              <a:ext uri="{FF2B5EF4-FFF2-40B4-BE49-F238E27FC236}">
                <a16:creationId xmlns:a16="http://schemas.microsoft.com/office/drawing/2014/main" id="{51E7AAE6-A6F1-3846-995C-4D199D6D0BC2}"/>
              </a:ext>
            </a:extLst>
          </p:cNvPr>
          <p:cNvSpPr>
            <a:spLocks noGrp="1"/>
          </p:cNvSpPr>
          <p:nvPr>
            <p:ph sz="quarter" idx="1"/>
          </p:nvPr>
        </p:nvSpPr>
        <p:spPr>
          <a:xfrm>
            <a:off x="457200" y="1762264"/>
            <a:ext cx="8229600" cy="4937760"/>
          </a:xfrm>
        </p:spPr>
        <p:txBody>
          <a:bodyPr>
            <a:normAutofit/>
          </a:bodyPr>
          <a:lstStyle/>
          <a:p>
            <a:r>
              <a:rPr lang="en-US" dirty="0" err="1"/>
              <a:t>Üniversitede</a:t>
            </a:r>
            <a:r>
              <a:rPr lang="en-US" dirty="0"/>
              <a:t> </a:t>
            </a:r>
            <a:r>
              <a:rPr lang="en-US" dirty="0" err="1"/>
              <a:t>neler</a:t>
            </a:r>
            <a:r>
              <a:rPr lang="en-US" dirty="0"/>
              <a:t> </a:t>
            </a:r>
            <a:r>
              <a:rPr lang="en-US" dirty="0" err="1"/>
              <a:t>yapılabilir</a:t>
            </a:r>
            <a:r>
              <a:rPr lang="en-US" dirty="0"/>
              <a:t>?</a:t>
            </a:r>
          </a:p>
          <a:p>
            <a:r>
              <a:rPr lang="en-US" dirty="0" err="1"/>
              <a:t>Disiplin</a:t>
            </a:r>
            <a:r>
              <a:rPr lang="en-US" dirty="0"/>
              <a:t> </a:t>
            </a:r>
            <a:r>
              <a:rPr lang="en-US" dirty="0" err="1"/>
              <a:t>soruşturması-ceza</a:t>
            </a:r>
            <a:r>
              <a:rPr lang="en-US" dirty="0"/>
              <a:t> </a:t>
            </a:r>
            <a:r>
              <a:rPr lang="en-US" dirty="0" err="1"/>
              <a:t>soruşturması</a:t>
            </a:r>
            <a:r>
              <a:rPr lang="en-US" dirty="0"/>
              <a:t> </a:t>
            </a:r>
            <a:r>
              <a:rPr lang="en-US" dirty="0" err="1"/>
              <a:t>açılması</a:t>
            </a:r>
            <a:endParaRPr lang="en-US" dirty="0"/>
          </a:p>
          <a:p>
            <a:r>
              <a:rPr lang="tr-TR" b="1" dirty="0"/>
              <a:t>2547 Sayılı YÖK Kanunu</a:t>
            </a:r>
            <a:r>
              <a:rPr lang="tr-TR" dirty="0"/>
              <a:t>: Akademik idari-personele yönelik disiplin soruşturması</a:t>
            </a:r>
          </a:p>
          <a:p>
            <a:endParaRPr lang="en-US" dirty="0"/>
          </a:p>
          <a:p>
            <a:r>
              <a:rPr lang="tr-TR" dirty="0"/>
              <a:t> Rahatsız eden tarafla görüşülerek rahatsız edici davranışlarına son vermesinin istenmesi</a:t>
            </a:r>
            <a:endParaRPr lang="en-US" dirty="0"/>
          </a:p>
        </p:txBody>
      </p:sp>
      <p:pic>
        <p:nvPicPr>
          <p:cNvPr id="4" name="3 Resim" descr="20200728_203303.jpg">
            <a:extLst>
              <a:ext uri="{FF2B5EF4-FFF2-40B4-BE49-F238E27FC236}">
                <a16:creationId xmlns:a16="http://schemas.microsoft.com/office/drawing/2014/main" id="{C4C9C9CB-C0AB-304F-A23A-102A0AD09DDF}"/>
              </a:ext>
            </a:extLst>
          </p:cNvPr>
          <p:cNvPicPr>
            <a:picLocks noChangeAspect="1"/>
          </p:cNvPicPr>
          <p:nvPr/>
        </p:nvPicPr>
        <p:blipFill>
          <a:blip r:embed="rId2" cstate="print"/>
          <a:stretch>
            <a:fillRect/>
          </a:stretch>
        </p:blipFill>
        <p:spPr>
          <a:xfrm>
            <a:off x="0" y="6121342"/>
            <a:ext cx="1185840" cy="736658"/>
          </a:xfrm>
          <a:prstGeom prst="rect">
            <a:avLst/>
          </a:prstGeom>
        </p:spPr>
      </p:pic>
    </p:spTree>
    <p:extLst>
      <p:ext uri="{BB962C8B-B14F-4D97-AF65-F5344CB8AC3E}">
        <p14:creationId xmlns:p14="http://schemas.microsoft.com/office/powerpoint/2010/main" val="3304078720"/>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dirty="0"/>
              <a:t>BİRİM HANGİ HİZMETLERİ SUNAR?</a:t>
            </a:r>
          </a:p>
        </p:txBody>
      </p:sp>
      <p:sp>
        <p:nvSpPr>
          <p:cNvPr id="3" name="2 İçerik Yer Tutucusu"/>
          <p:cNvSpPr>
            <a:spLocks noGrp="1"/>
          </p:cNvSpPr>
          <p:nvPr>
            <p:ph sz="quarter" idx="1"/>
          </p:nvPr>
        </p:nvSpPr>
        <p:spPr>
          <a:xfrm>
            <a:off x="592920" y="1268760"/>
            <a:ext cx="8229600" cy="4937760"/>
          </a:xfrm>
        </p:spPr>
        <p:txBody>
          <a:bodyPr/>
          <a:lstStyle/>
          <a:p>
            <a:pPr marL="0" indent="0">
              <a:defRPr/>
            </a:pPr>
            <a:r>
              <a:rPr lang="tr-TR" sz="2800" dirty="0">
                <a:latin typeface="+mj-lt"/>
              </a:rPr>
              <a:t>Hukuki destek</a:t>
            </a:r>
          </a:p>
          <a:p>
            <a:pPr marL="0" indent="0">
              <a:defRPr/>
            </a:pPr>
            <a:r>
              <a:rPr lang="tr-TR" sz="2800" dirty="0">
                <a:latin typeface="+mj-lt"/>
              </a:rPr>
              <a:t>Psikolojik destek</a:t>
            </a:r>
          </a:p>
          <a:p>
            <a:pPr marL="0" indent="0">
              <a:defRPr/>
            </a:pPr>
            <a:r>
              <a:rPr lang="tr-TR" sz="2800" dirty="0">
                <a:latin typeface="+mj-lt"/>
              </a:rPr>
              <a:t>Maddi destek</a:t>
            </a:r>
          </a:p>
          <a:p>
            <a:pPr marL="0" indent="0">
              <a:defRPr/>
            </a:pPr>
            <a:r>
              <a:rPr lang="tr-TR" altLang="tr-TR" sz="2800" u="sng" dirty="0">
                <a:latin typeface="+mj-lt"/>
              </a:rPr>
              <a:t>Cinsel taciz ve cinsel </a:t>
            </a:r>
            <a:r>
              <a:rPr lang="tr-TR" altLang="tr-TR" sz="2800" u="sng" dirty="0" err="1">
                <a:latin typeface="+mj-lt"/>
              </a:rPr>
              <a:t>saldıryla</a:t>
            </a:r>
            <a:r>
              <a:rPr lang="tr-TR" altLang="tr-TR" sz="2800" u="sng" dirty="0">
                <a:latin typeface="+mj-lt"/>
              </a:rPr>
              <a:t> karşılaştığınızda sizi yalnız bırakmaz. Çevrenin mağdur etmelerine karşı korur. Birim “</a:t>
            </a:r>
            <a:r>
              <a:rPr lang="tr-TR" altLang="tr-TR" sz="2800" b="1" u="sng" dirty="0">
                <a:latin typeface="+mj-lt"/>
              </a:rPr>
              <a:t>Gizlilik </a:t>
            </a:r>
            <a:r>
              <a:rPr lang="tr-TR" altLang="tr-TR" sz="2800" u="sng" dirty="0">
                <a:latin typeface="+mj-lt"/>
              </a:rPr>
              <a:t>ilkesine göre çalışır. İstemediğiniz hiçbir davranışa sizi zorlamaz ve beyanlarınızı </a:t>
            </a:r>
            <a:r>
              <a:rPr lang="tr-TR" altLang="tr-TR" sz="3200" u="sng" dirty="0">
                <a:latin typeface="+mj-lt"/>
              </a:rPr>
              <a:t>gizli </a:t>
            </a:r>
            <a:r>
              <a:rPr lang="tr-TR" altLang="tr-TR" sz="2800" u="sng" dirty="0">
                <a:latin typeface="+mj-lt"/>
              </a:rPr>
              <a:t>tutar.</a:t>
            </a:r>
          </a:p>
          <a:p>
            <a:pPr marL="0" indent="0">
              <a:defRPr/>
            </a:pPr>
            <a:endParaRPr lang="tr-TR" sz="2800" dirty="0">
              <a:latin typeface="+mj-lt"/>
            </a:endParaRPr>
          </a:p>
          <a:p>
            <a:endParaRPr lang="tr-TR" dirty="0">
              <a:latin typeface="+mj-lt"/>
            </a:endParaRPr>
          </a:p>
        </p:txBody>
      </p:sp>
      <p:pic>
        <p:nvPicPr>
          <p:cNvPr id="5" name="4 Resim" descr="20200728_203303.jpg"/>
          <p:cNvPicPr>
            <a:picLocks noChangeAspect="1"/>
          </p:cNvPicPr>
          <p:nvPr/>
        </p:nvPicPr>
        <p:blipFill>
          <a:blip r:embed="rId2" cstate="print"/>
          <a:stretch>
            <a:fillRect/>
          </a:stretch>
        </p:blipFill>
        <p:spPr>
          <a:xfrm>
            <a:off x="0" y="6121342"/>
            <a:ext cx="1185840" cy="736658"/>
          </a:xfrm>
          <a:prstGeom prst="rect">
            <a:avLst/>
          </a:prstGeom>
        </p:spPr>
      </p:pic>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7718681-A12E-49D6-9925-DD7C68176D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a:ea typeface="+mn-ea"/>
              <a:cs typeface="+mn-cs"/>
            </a:endParaRPr>
          </a:p>
        </p:txBody>
      </p:sp>
      <p:sp>
        <p:nvSpPr>
          <p:cNvPr id="10" name="Freeform: Shape 9">
            <a:extLst>
              <a:ext uri="{FF2B5EF4-FFF2-40B4-BE49-F238E27FC236}">
                <a16:creationId xmlns:a16="http://schemas.microsoft.com/office/drawing/2014/main" id="{FBD77573-9EF2-4C35-8285-A1CF6FBB0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133778"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rgbClr val="93A94E"/>
          </a:solidFill>
          <a:ln w="3270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entury Gothic"/>
              <a:ea typeface="+mn-ea"/>
              <a:cs typeface="+mn-cs"/>
            </a:endParaRPr>
          </a:p>
        </p:txBody>
      </p:sp>
      <p:sp>
        <p:nvSpPr>
          <p:cNvPr id="2" name="Başlık 1">
            <a:extLst>
              <a:ext uri="{FF2B5EF4-FFF2-40B4-BE49-F238E27FC236}">
                <a16:creationId xmlns:a16="http://schemas.microsoft.com/office/drawing/2014/main" id="{59F72C14-E150-E5ED-977D-F0F2D2EA76FA}"/>
              </a:ext>
            </a:extLst>
          </p:cNvPr>
          <p:cNvSpPr>
            <a:spLocks noGrp="1"/>
          </p:cNvSpPr>
          <p:nvPr>
            <p:ph type="title"/>
          </p:nvPr>
        </p:nvSpPr>
        <p:spPr>
          <a:xfrm>
            <a:off x="628650" y="713312"/>
            <a:ext cx="2595813" cy="5431376"/>
          </a:xfrm>
        </p:spPr>
        <p:txBody>
          <a:bodyPr>
            <a:normAutofit/>
          </a:bodyPr>
          <a:lstStyle/>
          <a:p>
            <a:r>
              <a:rPr lang="tr-TR" b="1" i="0" dirty="0">
                <a:solidFill>
                  <a:srgbClr val="FFFFFF"/>
                </a:solidFill>
                <a:latin typeface="Open Sans" panose="020B0606030504020204" pitchFamily="34" charset="0"/>
              </a:rPr>
              <a:t>Kasıtlı Yanlış Beyanlar </a:t>
            </a:r>
            <a:br>
              <a:rPr lang="tr-TR" i="0" dirty="0">
                <a:solidFill>
                  <a:srgbClr val="FFFFFF"/>
                </a:solidFill>
                <a:latin typeface="Open Sans" panose="020B0606030504020204" pitchFamily="34" charset="0"/>
              </a:rPr>
            </a:br>
            <a:endParaRPr lang="tr-TR" dirty="0">
              <a:solidFill>
                <a:srgbClr val="FFFFFF"/>
              </a:solidFill>
            </a:endParaRPr>
          </a:p>
        </p:txBody>
      </p:sp>
      <p:sp>
        <p:nvSpPr>
          <p:cNvPr id="3" name="İçerik Yer Tutucusu 2">
            <a:extLst>
              <a:ext uri="{FF2B5EF4-FFF2-40B4-BE49-F238E27FC236}">
                <a16:creationId xmlns:a16="http://schemas.microsoft.com/office/drawing/2014/main" id="{44579631-4032-2F14-A47A-33FB13319232}"/>
              </a:ext>
            </a:extLst>
          </p:cNvPr>
          <p:cNvSpPr>
            <a:spLocks noGrp="1"/>
          </p:cNvSpPr>
          <p:nvPr>
            <p:ph idx="1"/>
          </p:nvPr>
        </p:nvSpPr>
        <p:spPr>
          <a:xfrm>
            <a:off x="4133779" y="201881"/>
            <a:ext cx="4381572" cy="5942808"/>
          </a:xfrm>
        </p:spPr>
        <p:txBody>
          <a:bodyPr anchor="ctr">
            <a:normAutofit fontScale="92500" lnSpcReduction="20000"/>
          </a:bodyPr>
          <a:lstStyle/>
          <a:p>
            <a:r>
              <a:rPr lang="tr-TR" sz="2600" b="0" i="0" u="none" strike="noStrike" dirty="0">
                <a:effectLst/>
                <a:latin typeface="Open Sans" panose="020B0606030504020204" pitchFamily="34" charset="0"/>
              </a:rPr>
              <a:t>Birime yapılan başvurular sonrası işletilen süreçte iddia sahibinin kasıtlı olarak yalan söylediğinin ve yanlış beyanlarda bulunduğunun hiç bir şüpheye yer bırakmayacak şekilde kesin olarak anlaşıldığı durumlarda disiplin yaptırımı uygulanacaktır. Bu politika belgesi, üniversitenin tüm bileşenlerini cinsel taciz iddiaları üzerinden duygusal ve diğer kişisel hesaplaşmaların görülmemesi konusunda uyarır.</a:t>
            </a:r>
          </a:p>
          <a:p>
            <a:endParaRPr lang="tr-TR" sz="1800" dirty="0"/>
          </a:p>
        </p:txBody>
      </p:sp>
      <p:pic>
        <p:nvPicPr>
          <p:cNvPr id="4" name="3 Resim" descr="20200728_203303.jpg">
            <a:extLst>
              <a:ext uri="{FF2B5EF4-FFF2-40B4-BE49-F238E27FC236}">
                <a16:creationId xmlns:a16="http://schemas.microsoft.com/office/drawing/2014/main" id="{9A2E8176-994E-C214-E972-6AC95C4F0B43}"/>
              </a:ext>
            </a:extLst>
          </p:cNvPr>
          <p:cNvPicPr>
            <a:picLocks noChangeAspect="1"/>
          </p:cNvPicPr>
          <p:nvPr/>
        </p:nvPicPr>
        <p:blipFill>
          <a:blip r:embed="rId2" cstate="print"/>
          <a:stretch>
            <a:fillRect/>
          </a:stretch>
        </p:blipFill>
        <p:spPr>
          <a:xfrm>
            <a:off x="0" y="6121342"/>
            <a:ext cx="1185840" cy="736658"/>
          </a:xfrm>
          <a:prstGeom prst="rect">
            <a:avLst/>
          </a:prstGeom>
        </p:spPr>
      </p:pic>
    </p:spTree>
    <p:extLst>
      <p:ext uri="{BB962C8B-B14F-4D97-AF65-F5344CB8AC3E}">
        <p14:creationId xmlns:p14="http://schemas.microsoft.com/office/powerpoint/2010/main" val="3696691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sz="2900" dirty="0"/>
              <a:t>MİTLERİN FARKINDA OLUN</a:t>
            </a:r>
          </a:p>
        </p:txBody>
      </p:sp>
      <p:sp>
        <p:nvSpPr>
          <p:cNvPr id="3" name="2 İçerik Yer Tutucusu"/>
          <p:cNvSpPr>
            <a:spLocks noGrp="1"/>
          </p:cNvSpPr>
          <p:nvPr>
            <p:ph sz="quarter" idx="1"/>
          </p:nvPr>
        </p:nvSpPr>
        <p:spPr/>
        <p:txBody>
          <a:bodyPr>
            <a:normAutofit fontScale="92500"/>
          </a:bodyPr>
          <a:lstStyle/>
          <a:p>
            <a:r>
              <a:rPr lang="tr-TR" altLang="tr-TR" dirty="0">
                <a:latin typeface="+mj-lt"/>
              </a:rPr>
              <a:t>Erkekler doğaları gereği kavgacı oldukları </a:t>
            </a:r>
            <a:r>
              <a:rPr lang="tr-TR" altLang="tr-TR" dirty="0" err="1">
                <a:latin typeface="+mj-lt"/>
              </a:rPr>
              <a:t>için</a:t>
            </a:r>
            <a:r>
              <a:rPr lang="tr-TR" altLang="tr-TR" dirty="0">
                <a:latin typeface="+mj-lt"/>
              </a:rPr>
              <a:t> öfkelerini kontrol etmeleri daha zordur </a:t>
            </a:r>
          </a:p>
          <a:p>
            <a:r>
              <a:rPr lang="tr-TR" altLang="tr-TR" dirty="0">
                <a:latin typeface="+mj-lt"/>
              </a:rPr>
              <a:t>Erkekler cinsel dürtülerini kontrol edemezler </a:t>
            </a:r>
          </a:p>
          <a:p>
            <a:r>
              <a:rPr lang="tr-TR" altLang="tr-TR" dirty="0">
                <a:latin typeface="+mj-lt"/>
              </a:rPr>
              <a:t>Kişi </a:t>
            </a:r>
            <a:r>
              <a:rPr lang="tr-TR" altLang="tr-TR" dirty="0" err="1">
                <a:latin typeface="+mj-lt"/>
              </a:rPr>
              <a:t>hakediyorsa</a:t>
            </a:r>
            <a:r>
              <a:rPr lang="tr-TR" altLang="tr-TR" dirty="0">
                <a:latin typeface="+mj-lt"/>
              </a:rPr>
              <a:t> onun hakkında dedikodu yapmak ve kötü söylentiler yaymakta bir sorun yoktur </a:t>
            </a:r>
          </a:p>
          <a:p>
            <a:r>
              <a:rPr lang="tr-TR" altLang="tr-TR" dirty="0" err="1">
                <a:latin typeface="+mj-lt"/>
              </a:rPr>
              <a:t>İ̇nsanlar</a:t>
            </a:r>
            <a:r>
              <a:rPr lang="tr-TR" altLang="tr-TR" dirty="0">
                <a:latin typeface="+mj-lt"/>
              </a:rPr>
              <a:t> cinsel </a:t>
            </a:r>
            <a:r>
              <a:rPr lang="tr-TR" altLang="tr-TR" dirty="0" err="1">
                <a:latin typeface="+mj-lt"/>
              </a:rPr>
              <a:t>şiddete</a:t>
            </a:r>
            <a:r>
              <a:rPr lang="tr-TR" altLang="tr-TR" dirty="0">
                <a:latin typeface="+mj-lt"/>
              </a:rPr>
              <a:t> genellikle tanımadıkları </a:t>
            </a:r>
            <a:r>
              <a:rPr lang="tr-TR" altLang="tr-TR" dirty="0" err="1">
                <a:latin typeface="+mj-lt"/>
              </a:rPr>
              <a:t>kişiler</a:t>
            </a:r>
            <a:r>
              <a:rPr lang="tr-TR" altLang="tr-TR" dirty="0">
                <a:latin typeface="+mj-lt"/>
              </a:rPr>
              <a:t> tarafından maruz bırakılırlar </a:t>
            </a:r>
          </a:p>
          <a:p>
            <a:r>
              <a:rPr lang="tr-TR" altLang="tr-TR" dirty="0">
                <a:latin typeface="+mj-lt"/>
              </a:rPr>
              <a:t>Şiddet uygulayan insanlar genellikle </a:t>
            </a:r>
            <a:r>
              <a:rPr lang="tr-TR" altLang="tr-TR" dirty="0" err="1">
                <a:latin typeface="+mj-lt"/>
              </a:rPr>
              <a:t>eğitimsiz</a:t>
            </a:r>
            <a:r>
              <a:rPr lang="tr-TR" altLang="tr-TR" dirty="0">
                <a:latin typeface="+mj-lt"/>
              </a:rPr>
              <a:t> insanlardır </a:t>
            </a:r>
          </a:p>
          <a:p>
            <a:r>
              <a:rPr lang="tr-TR" altLang="tr-TR" dirty="0" err="1">
                <a:latin typeface="+mj-lt"/>
              </a:rPr>
              <a:t>Kişi</a:t>
            </a:r>
            <a:r>
              <a:rPr lang="tr-TR" altLang="tr-TR" dirty="0">
                <a:latin typeface="+mj-lt"/>
              </a:rPr>
              <a:t> maruz </a:t>
            </a:r>
            <a:r>
              <a:rPr lang="tr-TR" altLang="tr-TR" dirty="0" err="1">
                <a:latin typeface="+mj-lt"/>
              </a:rPr>
              <a:t>kaldığı</a:t>
            </a:r>
            <a:r>
              <a:rPr lang="tr-TR" altLang="tr-TR" dirty="0">
                <a:latin typeface="+mj-lt"/>
              </a:rPr>
              <a:t> </a:t>
            </a:r>
            <a:r>
              <a:rPr lang="tr-TR" altLang="tr-TR" dirty="0" err="1">
                <a:latin typeface="+mj-lt"/>
              </a:rPr>
              <a:t>şiddetten</a:t>
            </a:r>
            <a:r>
              <a:rPr lang="tr-TR" altLang="tr-TR" dirty="0">
                <a:latin typeface="+mj-lt"/>
              </a:rPr>
              <a:t> </a:t>
            </a:r>
            <a:r>
              <a:rPr lang="tr-TR" altLang="tr-TR" dirty="0" err="1">
                <a:latin typeface="+mj-lt"/>
              </a:rPr>
              <a:t>şikayetçi</a:t>
            </a:r>
            <a:r>
              <a:rPr lang="tr-TR" altLang="tr-TR" dirty="0">
                <a:latin typeface="+mj-lt"/>
              </a:rPr>
              <a:t> olmuyorsa bu durumdan rahatsız </a:t>
            </a:r>
            <a:r>
              <a:rPr lang="tr-TR" altLang="tr-TR" dirty="0" err="1">
                <a:latin typeface="+mj-lt"/>
              </a:rPr>
              <a:t>olmadığı</a:t>
            </a:r>
            <a:r>
              <a:rPr lang="tr-TR" altLang="tr-TR" dirty="0">
                <a:latin typeface="+mj-lt"/>
              </a:rPr>
              <a:t> anlamına gelir.</a:t>
            </a:r>
          </a:p>
          <a:p>
            <a:pPr algn="ctr">
              <a:buNone/>
            </a:pPr>
            <a:r>
              <a:rPr lang="tr-TR" dirty="0">
                <a:latin typeface="+mj-lt"/>
              </a:rPr>
              <a:t>BUNLAR DOĞRU DEĞİLDİR!</a:t>
            </a:r>
          </a:p>
        </p:txBody>
      </p:sp>
      <p:pic>
        <p:nvPicPr>
          <p:cNvPr id="4" name="3 Resim" descr="20200728_203303.jpg"/>
          <p:cNvPicPr>
            <a:picLocks noChangeAspect="1"/>
          </p:cNvPicPr>
          <p:nvPr/>
        </p:nvPicPr>
        <p:blipFill>
          <a:blip r:embed="rId2" cstate="print"/>
          <a:stretch>
            <a:fillRect/>
          </a:stretch>
        </p:blipFill>
        <p:spPr>
          <a:xfrm>
            <a:off x="0" y="6121342"/>
            <a:ext cx="1185840" cy="736658"/>
          </a:xfrm>
          <a:prstGeom prst="rect">
            <a:avLst/>
          </a:prstGeom>
        </p:spPr>
      </p:pic>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a:t>UNUTMAYIN</a:t>
            </a:r>
          </a:p>
        </p:txBody>
      </p:sp>
      <p:sp>
        <p:nvSpPr>
          <p:cNvPr id="3" name="2 İçerik Yer Tutucusu"/>
          <p:cNvSpPr>
            <a:spLocks noGrp="1"/>
          </p:cNvSpPr>
          <p:nvPr>
            <p:ph sz="quarter" idx="1"/>
          </p:nvPr>
        </p:nvSpPr>
        <p:spPr>
          <a:xfrm>
            <a:off x="438944" y="1412776"/>
            <a:ext cx="8229600" cy="4937760"/>
          </a:xfrm>
        </p:spPr>
        <p:txBody>
          <a:bodyPr>
            <a:normAutofit fontScale="92500" lnSpcReduction="20000"/>
          </a:bodyPr>
          <a:lstStyle/>
          <a:p>
            <a:r>
              <a:rPr lang="tr-TR" altLang="tr-TR" dirty="0">
                <a:latin typeface="+mj-lt"/>
              </a:rPr>
              <a:t>Cinsel taciz ve saldırıyla karşılaşmak sizin suçunuz değildir. Suçlu olan bu davranışta bulunandır. Hiçbir davranış, bunu suç olmaktan çıkaramaz.</a:t>
            </a:r>
          </a:p>
          <a:p>
            <a:r>
              <a:rPr lang="tr-TR" altLang="tr-TR" dirty="0">
                <a:latin typeface="+mj-lt"/>
              </a:rPr>
              <a:t>Cinsel taciz ve saldırıyla karşılaştığınızda korkmayın, saklamayın.</a:t>
            </a:r>
          </a:p>
          <a:p>
            <a:r>
              <a:rPr lang="tr-TR" altLang="tr-TR" dirty="0">
                <a:latin typeface="+mj-lt"/>
              </a:rPr>
              <a:t>Cinsel taciz ve cinsel saldırıda bulunmak suçtur. Ceza yaptırımları vardır. </a:t>
            </a:r>
          </a:p>
          <a:p>
            <a:r>
              <a:rPr lang="tr-TR" altLang="tr-TR" dirty="0">
                <a:latin typeface="+mj-lt"/>
              </a:rPr>
              <a:t>Sizi korkutan veya tehdit edenler karşısında sessiz kalmayın. Ankara Üniversitesi yanınızdadır.</a:t>
            </a:r>
          </a:p>
          <a:p>
            <a:r>
              <a:rPr lang="tr-TR" altLang="tr-TR" dirty="0">
                <a:latin typeface="+mj-lt"/>
              </a:rPr>
              <a:t>Ayrılmış olduğunuz flörtünüz, arkadaşınız, öğretim üyesi, aileden yakınlarınız veya hiç tanımadığınız bir kişi size cinsel taciz veya saldırıda bulunabilir. Çekinmeyin, korkmayın. Her durumda çözüm için </a:t>
            </a:r>
            <a:r>
              <a:rPr lang="tr-TR" altLang="tr-TR" dirty="0" err="1">
                <a:latin typeface="+mj-lt"/>
              </a:rPr>
              <a:t>CTS’ye</a:t>
            </a:r>
            <a:r>
              <a:rPr lang="tr-TR" altLang="tr-TR" dirty="0">
                <a:latin typeface="+mj-lt"/>
              </a:rPr>
              <a:t> başvurun.</a:t>
            </a:r>
          </a:p>
          <a:p>
            <a:endParaRPr lang="tr-TR" dirty="0">
              <a:latin typeface="+mj-lt"/>
            </a:endParaRPr>
          </a:p>
        </p:txBody>
      </p:sp>
      <p:pic>
        <p:nvPicPr>
          <p:cNvPr id="4" name="3 Resim" descr="20200728_203303.jpg"/>
          <p:cNvPicPr>
            <a:picLocks noChangeAspect="1"/>
          </p:cNvPicPr>
          <p:nvPr/>
        </p:nvPicPr>
        <p:blipFill>
          <a:blip r:embed="rId2" cstate="print"/>
          <a:stretch>
            <a:fillRect/>
          </a:stretch>
        </p:blipFill>
        <p:spPr>
          <a:xfrm>
            <a:off x="0" y="6121342"/>
            <a:ext cx="1185840" cy="736658"/>
          </a:xfrm>
          <a:prstGeom prst="rect">
            <a:avLst/>
          </a:prstGeom>
        </p:spPr>
      </p:pic>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D64791A-49B2-9248-9EFE-2B94BFA335AD}"/>
              </a:ext>
            </a:extLst>
          </p:cNvPr>
          <p:cNvSpPr>
            <a:spLocks noGrp="1"/>
          </p:cNvSpPr>
          <p:nvPr>
            <p:ph type="title"/>
          </p:nvPr>
        </p:nvSpPr>
        <p:spPr/>
        <p:txBody>
          <a:bodyPr/>
          <a:lstStyle/>
          <a:p>
            <a:r>
              <a:rPr lang="en-US" dirty="0"/>
              <a:t>CTS</a:t>
            </a:r>
          </a:p>
        </p:txBody>
      </p:sp>
      <p:sp>
        <p:nvSpPr>
          <p:cNvPr id="3" name="İçerik Yer Tutucusu 2">
            <a:extLst>
              <a:ext uri="{FF2B5EF4-FFF2-40B4-BE49-F238E27FC236}">
                <a16:creationId xmlns:a16="http://schemas.microsoft.com/office/drawing/2014/main" id="{F6A0C435-4954-FA45-9D44-7104ECA5047C}"/>
              </a:ext>
            </a:extLst>
          </p:cNvPr>
          <p:cNvSpPr>
            <a:spLocks noGrp="1"/>
          </p:cNvSpPr>
          <p:nvPr>
            <p:ph sz="quarter" idx="1"/>
          </p:nvPr>
        </p:nvSpPr>
        <p:spPr/>
        <p:txBody>
          <a:bodyPr/>
          <a:lstStyle/>
          <a:p>
            <a:r>
              <a:rPr lang="en-US" dirty="0"/>
              <a:t>TELEFON:</a:t>
            </a:r>
            <a:r>
              <a:rPr lang="tr-TR" dirty="0">
                <a:latin typeface="+mj-lt"/>
              </a:rPr>
              <a:t> 0312 595 5285</a:t>
            </a:r>
          </a:p>
          <a:p>
            <a:r>
              <a:rPr lang="en-US" dirty="0"/>
              <a:t>TACİZDEN ARINMIŞ ÜNİVERSİTE İÇİN </a:t>
            </a:r>
          </a:p>
          <a:p>
            <a:r>
              <a:rPr lang="en-US" dirty="0"/>
              <a:t>CTS GÖNÜLLÜ ÖĞRENCİ TOPLULUĞUNA KATILIN</a:t>
            </a:r>
          </a:p>
        </p:txBody>
      </p:sp>
    </p:spTree>
    <p:extLst>
      <p:ext uri="{BB962C8B-B14F-4D97-AF65-F5344CB8AC3E}">
        <p14:creationId xmlns:p14="http://schemas.microsoft.com/office/powerpoint/2010/main" val="2648611484"/>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sz="quarter" idx="1"/>
          </p:nvPr>
        </p:nvSpPr>
        <p:spPr/>
        <p:txBody>
          <a:bodyPr/>
          <a:lstStyle/>
          <a:p>
            <a:pPr algn="ctr">
              <a:lnSpc>
                <a:spcPct val="90000"/>
              </a:lnSpc>
              <a:buNone/>
            </a:pPr>
            <a:endParaRPr lang="tr-TR" altLang="tr-TR" sz="2800" b="1" dirty="0">
              <a:solidFill>
                <a:srgbClr val="224628"/>
              </a:solidFill>
              <a:latin typeface="+mj-lt"/>
            </a:endParaRPr>
          </a:p>
          <a:p>
            <a:pPr algn="ctr">
              <a:lnSpc>
                <a:spcPct val="90000"/>
              </a:lnSpc>
              <a:buNone/>
            </a:pPr>
            <a:r>
              <a:rPr lang="tr-TR" altLang="tr-TR" sz="2800" b="1" dirty="0">
                <a:solidFill>
                  <a:srgbClr val="224628"/>
                </a:solidFill>
                <a:latin typeface="+mj-lt"/>
              </a:rPr>
              <a:t>GÜVENLİ ÜNİVERSİTE VE GÜVENLİ EĞİTİM HAKKI İÇİN ANKARA ÜNİVERSİTESİ CTS DESTEK BİRİMİ YANINIZDA…</a:t>
            </a:r>
          </a:p>
          <a:p>
            <a:pPr algn="ctr">
              <a:lnSpc>
                <a:spcPct val="90000"/>
              </a:lnSpc>
              <a:buNone/>
            </a:pPr>
            <a:endParaRPr lang="tr-TR" altLang="tr-TR" sz="2800" b="1" dirty="0">
              <a:solidFill>
                <a:srgbClr val="224628"/>
              </a:solidFill>
              <a:latin typeface="+mj-lt"/>
            </a:endParaRPr>
          </a:p>
          <a:p>
            <a:pPr algn="ctr">
              <a:lnSpc>
                <a:spcPct val="90000"/>
              </a:lnSpc>
              <a:buNone/>
            </a:pPr>
            <a:r>
              <a:rPr lang="tr-TR" altLang="tr-TR" sz="2800" b="1" dirty="0">
                <a:solidFill>
                  <a:srgbClr val="224628"/>
                </a:solidFill>
                <a:latin typeface="+mj-lt"/>
              </a:rPr>
              <a:t>#</a:t>
            </a:r>
            <a:r>
              <a:rPr lang="tr-TR" altLang="tr-TR" sz="2800" b="1" dirty="0" err="1">
                <a:solidFill>
                  <a:srgbClr val="224628"/>
                </a:solidFill>
                <a:latin typeface="+mj-lt"/>
              </a:rPr>
              <a:t>CTSHepYanında</a:t>
            </a:r>
            <a:endParaRPr lang="tr-TR" altLang="tr-TR" sz="2800" b="1" dirty="0">
              <a:solidFill>
                <a:srgbClr val="224628"/>
              </a:solidFill>
              <a:latin typeface="+mj-lt"/>
            </a:endParaRPr>
          </a:p>
          <a:p>
            <a:endParaRPr lang="tr-TR" dirty="0">
              <a:latin typeface="+mj-lt"/>
            </a:endParaRPr>
          </a:p>
        </p:txBody>
      </p:sp>
      <p:pic>
        <p:nvPicPr>
          <p:cNvPr id="4" name="3 Resim" descr="20200728_203303.jpg"/>
          <p:cNvPicPr>
            <a:picLocks noChangeAspect="1"/>
          </p:cNvPicPr>
          <p:nvPr/>
        </p:nvPicPr>
        <p:blipFill>
          <a:blip r:embed="rId2" cstate="print"/>
          <a:stretch>
            <a:fillRect/>
          </a:stretch>
        </p:blipFill>
        <p:spPr>
          <a:xfrm>
            <a:off x="2928926" y="4286256"/>
            <a:ext cx="3214678" cy="1996996"/>
          </a:xfrm>
          <a:prstGeom prst="rect">
            <a:avLst/>
          </a:prstGeom>
        </p:spPr>
      </p:pic>
    </p:spTree>
  </p:cSld>
  <p:clrMapOvr>
    <a:masterClrMapping/>
  </p:clrMapOvr>
  <p:transition>
    <p:fad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Kaynak">
  <a:themeElements>
    <a:clrScheme name="Kaynak">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Kaynak">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ynak">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Görünüş">
  <a:themeElements>
    <a:clrScheme name="Görünüş">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Görünüş">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Görünüş">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3.xml><?xml version="1.0" encoding="utf-8"?>
<a:theme xmlns:a="http://schemas.openxmlformats.org/drawingml/2006/main" name="BrushVTI">
  <a:themeElements>
    <a:clrScheme name="AnalogousFromLightSeedLeftStep">
      <a:dk1>
        <a:srgbClr val="000000"/>
      </a:dk1>
      <a:lt1>
        <a:srgbClr val="FFFFFF"/>
      </a:lt1>
      <a:dk2>
        <a:srgbClr val="3B213A"/>
      </a:dk2>
      <a:lt2>
        <a:srgbClr val="E3E2E8"/>
      </a:lt2>
      <a:accent1>
        <a:srgbClr val="93A94E"/>
      </a:accent1>
      <a:accent2>
        <a:srgbClr val="B6A03C"/>
      </a:accent2>
      <a:accent3>
        <a:srgbClr val="EA8946"/>
      </a:accent3>
      <a:accent4>
        <a:srgbClr val="EB4E4F"/>
      </a:accent4>
      <a:accent5>
        <a:srgbClr val="EE6EA5"/>
      </a:accent5>
      <a:accent6>
        <a:srgbClr val="EB4ED2"/>
      </a:accent6>
      <a:hlink>
        <a:srgbClr val="7A69AE"/>
      </a:hlink>
      <a:folHlink>
        <a:srgbClr val="7F7F7F"/>
      </a:folHlink>
    </a:clrScheme>
    <a:fontScheme name="Custom 3">
      <a:majorFont>
        <a:latin typeface="Elephant"/>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docProps/app.xml><?xml version="1.0" encoding="utf-8"?>
<Properties xmlns="http://schemas.openxmlformats.org/officeDocument/2006/extended-properties" xmlns:vt="http://schemas.openxmlformats.org/officeDocument/2006/docPropsVTypes">
  <Template>Origin</Template>
  <TotalTime>3635</TotalTime>
  <Words>773</Words>
  <Application>Microsoft Macintosh PowerPoint</Application>
  <PresentationFormat>Ekran Gösterisi (4:3)</PresentationFormat>
  <Paragraphs>85</Paragraphs>
  <Slides>23</Slides>
  <Notes>0</Notes>
  <HiddenSlides>0</HiddenSlides>
  <MMClips>0</MMClips>
  <ScaleCrop>false</ScaleCrop>
  <HeadingPairs>
    <vt:vector size="6" baseType="variant">
      <vt:variant>
        <vt:lpstr>Kullanılan Yazı Tipleri</vt:lpstr>
      </vt:variant>
      <vt:variant>
        <vt:i4>10</vt:i4>
      </vt:variant>
      <vt:variant>
        <vt:lpstr>Tema</vt:lpstr>
      </vt:variant>
      <vt:variant>
        <vt:i4>3</vt:i4>
      </vt:variant>
      <vt:variant>
        <vt:lpstr>Slayt Başlıkları</vt:lpstr>
      </vt:variant>
      <vt:variant>
        <vt:i4>23</vt:i4>
      </vt:variant>
    </vt:vector>
  </HeadingPairs>
  <TitlesOfParts>
    <vt:vector size="36" baseType="lpstr">
      <vt:lpstr>Arial</vt:lpstr>
      <vt:lpstr>Bookman Old Style</vt:lpstr>
      <vt:lpstr>Century Gothic</vt:lpstr>
      <vt:lpstr>Elephant</vt:lpstr>
      <vt:lpstr>Gill Sans MT</vt:lpstr>
      <vt:lpstr>Open Sans</vt:lpstr>
      <vt:lpstr>Verdana</vt:lpstr>
      <vt:lpstr>Wingdings</vt:lpstr>
      <vt:lpstr>Wingdings 2</vt:lpstr>
      <vt:lpstr>Wingdings 3</vt:lpstr>
      <vt:lpstr>Kaynak</vt:lpstr>
      <vt:lpstr>Görünüş</vt:lpstr>
      <vt:lpstr>BrushVTI</vt:lpstr>
      <vt:lpstr>Ankara Üniversitesi Cinsel Taciz ve Saldırıya Karşı Destek Birimi</vt:lpstr>
      <vt:lpstr>PowerPoint Sunusu</vt:lpstr>
      <vt:lpstr>CİNSEL TACİZ VE CİNSEL SALDIRIYA KARŞI  EYLEM POLİTİKASI</vt:lpstr>
      <vt:lpstr>CİNSEL TACİZ VE CİNSEL SALDIRIYA KARŞI  EYLEM POLİTİKASI</vt:lpstr>
      <vt:lpstr>Cinsel Taciz Nedir?</vt:lpstr>
      <vt:lpstr>CİNSEL SALDIRI NEDİR?</vt:lpstr>
      <vt:lpstr>PROBLEMLİ DAVRANIŞLAR</vt:lpstr>
      <vt:lpstr>PowerPoint Sunusu</vt:lpstr>
      <vt:lpstr>PowerPoint Sunusu</vt:lpstr>
      <vt:lpstr>PowerPoint Sunusu</vt:lpstr>
      <vt:lpstr>PowerPoint Sunusu</vt:lpstr>
      <vt:lpstr>PowerPoint Sunusu</vt:lpstr>
      <vt:lpstr>PowerPoint Sunusu</vt:lpstr>
      <vt:lpstr>CİNSEL TACİZ VE CİNSEL SALDIRIYA KARŞI DESTEK BİRİMİ NEDİR?</vt:lpstr>
      <vt:lpstr>CTS’YE NASIL BAŞVURULUR?</vt:lpstr>
      <vt:lpstr>CTS KİMLERDEN OLUŞUR?</vt:lpstr>
      <vt:lpstr>Cinsel Taciz ve Saldırıda Bulunmanın Hukuki Sonuçları</vt:lpstr>
      <vt:lpstr>BİRİM HANGİ HİZMETLERİ SUNAR?</vt:lpstr>
      <vt:lpstr>Kasıtlı Yanlış Beyanlar  </vt:lpstr>
      <vt:lpstr>MİTLERİN FARKINDA OLUN</vt:lpstr>
      <vt:lpstr>UNUTMAYIN</vt:lpstr>
      <vt:lpstr>CTS</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Ankara Üniversitesi Cinsel Taciz ve Saldırıya Karşı Destek Birimi</dc:title>
  <dc:creator>90541</dc:creator>
  <cp:lastModifiedBy>hakem</cp:lastModifiedBy>
  <cp:revision>28</cp:revision>
  <dcterms:created xsi:type="dcterms:W3CDTF">2020-09-17T18:43:23Z</dcterms:created>
  <dcterms:modified xsi:type="dcterms:W3CDTF">2026-09-16T21:43:01Z</dcterms:modified>
</cp:coreProperties>
</file>